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96" r:id="rId1"/>
    <p:sldMasterId id="2147483709" r:id="rId2"/>
  </p:sldMasterIdLst>
  <p:notesMasterIdLst>
    <p:notesMasterId r:id="rId138"/>
  </p:notesMasterIdLst>
  <p:sldIdLst>
    <p:sldId id="427" r:id="rId3"/>
    <p:sldId id="428" r:id="rId4"/>
    <p:sldId id="256" r:id="rId5"/>
    <p:sldId id="322" r:id="rId6"/>
    <p:sldId id="418" r:id="rId7"/>
    <p:sldId id="419" r:id="rId8"/>
    <p:sldId id="420" r:id="rId9"/>
    <p:sldId id="421" r:id="rId10"/>
    <p:sldId id="347" r:id="rId11"/>
    <p:sldId id="257" r:id="rId12"/>
    <p:sldId id="276" r:id="rId13"/>
    <p:sldId id="409" r:id="rId14"/>
    <p:sldId id="258" r:id="rId15"/>
    <p:sldId id="408" r:id="rId16"/>
    <p:sldId id="259" r:id="rId17"/>
    <p:sldId id="260" r:id="rId18"/>
    <p:sldId id="263" r:id="rId19"/>
    <p:sldId id="326" r:id="rId20"/>
    <p:sldId id="327" r:id="rId21"/>
    <p:sldId id="412" r:id="rId22"/>
    <p:sldId id="413" r:id="rId23"/>
    <p:sldId id="264" r:id="rId24"/>
    <p:sldId id="265" r:id="rId25"/>
    <p:sldId id="302" r:id="rId26"/>
    <p:sldId id="297" r:id="rId27"/>
    <p:sldId id="266" r:id="rId28"/>
    <p:sldId id="267" r:id="rId29"/>
    <p:sldId id="323" r:id="rId30"/>
    <p:sldId id="389" r:id="rId31"/>
    <p:sldId id="268" r:id="rId32"/>
    <p:sldId id="324" r:id="rId33"/>
    <p:sldId id="269" r:id="rId34"/>
    <p:sldId id="422" r:id="rId35"/>
    <p:sldId id="270" r:id="rId36"/>
    <p:sldId id="271" r:id="rId37"/>
    <p:sldId id="272" r:id="rId38"/>
    <p:sldId id="415" r:id="rId39"/>
    <p:sldId id="416" r:id="rId40"/>
    <p:sldId id="414" r:id="rId41"/>
    <p:sldId id="340" r:id="rId42"/>
    <p:sldId id="411" r:id="rId43"/>
    <p:sldId id="328" r:id="rId44"/>
    <p:sldId id="329" r:id="rId45"/>
    <p:sldId id="417" r:id="rId46"/>
    <p:sldId id="432" r:id="rId47"/>
    <p:sldId id="435" r:id="rId48"/>
    <p:sldId id="434" r:id="rId49"/>
    <p:sldId id="433" r:id="rId50"/>
    <p:sldId id="423" r:id="rId51"/>
    <p:sldId id="279" r:id="rId52"/>
    <p:sldId id="298" r:id="rId53"/>
    <p:sldId id="299" r:id="rId54"/>
    <p:sldId id="280" r:id="rId55"/>
    <p:sldId id="281" r:id="rId56"/>
    <p:sldId id="424" r:id="rId57"/>
    <p:sldId id="282" r:id="rId58"/>
    <p:sldId id="283" r:id="rId59"/>
    <p:sldId id="284" r:id="rId60"/>
    <p:sldId id="285" r:id="rId61"/>
    <p:sldId id="286" r:id="rId62"/>
    <p:sldId id="287" r:id="rId63"/>
    <p:sldId id="288" r:id="rId64"/>
    <p:sldId id="289" r:id="rId65"/>
    <p:sldId id="331" r:id="rId66"/>
    <p:sldId id="332" r:id="rId67"/>
    <p:sldId id="333" r:id="rId68"/>
    <p:sldId id="334" r:id="rId69"/>
    <p:sldId id="335" r:id="rId70"/>
    <p:sldId id="436" r:id="rId71"/>
    <p:sldId id="336" r:id="rId72"/>
    <p:sldId id="337" r:id="rId73"/>
    <p:sldId id="338" r:id="rId74"/>
    <p:sldId id="346" r:id="rId75"/>
    <p:sldId id="339" r:id="rId76"/>
    <p:sldId id="330" r:id="rId77"/>
    <p:sldId id="290" r:id="rId78"/>
    <p:sldId id="291" r:id="rId79"/>
    <p:sldId id="292" r:id="rId80"/>
    <p:sldId id="293" r:id="rId81"/>
    <p:sldId id="294" r:id="rId82"/>
    <p:sldId id="295" r:id="rId83"/>
    <p:sldId id="296" r:id="rId84"/>
    <p:sldId id="303" r:id="rId85"/>
    <p:sldId id="430" r:id="rId86"/>
    <p:sldId id="304" r:id="rId87"/>
    <p:sldId id="305" r:id="rId88"/>
    <p:sldId id="306" r:id="rId89"/>
    <p:sldId id="307" r:id="rId90"/>
    <p:sldId id="308" r:id="rId91"/>
    <p:sldId id="309" r:id="rId92"/>
    <p:sldId id="313" r:id="rId93"/>
    <p:sldId id="314" r:id="rId94"/>
    <p:sldId id="310" r:id="rId95"/>
    <p:sldId id="311" r:id="rId96"/>
    <p:sldId id="312" r:id="rId97"/>
    <p:sldId id="388" r:id="rId98"/>
    <p:sldId id="315" r:id="rId99"/>
    <p:sldId id="316" r:id="rId100"/>
    <p:sldId id="317" r:id="rId101"/>
    <p:sldId id="318" r:id="rId102"/>
    <p:sldId id="319" r:id="rId103"/>
    <p:sldId id="320" r:id="rId104"/>
    <p:sldId id="321" r:id="rId105"/>
    <p:sldId id="341" r:id="rId106"/>
    <p:sldId id="342" r:id="rId107"/>
    <p:sldId id="343" r:id="rId108"/>
    <p:sldId id="387" r:id="rId109"/>
    <p:sldId id="344" r:id="rId110"/>
    <p:sldId id="345" r:id="rId111"/>
    <p:sldId id="378" r:id="rId112"/>
    <p:sldId id="379" r:id="rId113"/>
    <p:sldId id="380" r:id="rId114"/>
    <p:sldId id="381" r:id="rId115"/>
    <p:sldId id="382" r:id="rId116"/>
    <p:sldId id="383" r:id="rId117"/>
    <p:sldId id="384" r:id="rId118"/>
    <p:sldId id="431" r:id="rId119"/>
    <p:sldId id="385" r:id="rId120"/>
    <p:sldId id="390" r:id="rId121"/>
    <p:sldId id="391" r:id="rId122"/>
    <p:sldId id="392" r:id="rId123"/>
    <p:sldId id="393" r:id="rId124"/>
    <p:sldId id="394" r:id="rId125"/>
    <p:sldId id="395" r:id="rId126"/>
    <p:sldId id="396" r:id="rId127"/>
    <p:sldId id="399" r:id="rId128"/>
    <p:sldId id="400" r:id="rId129"/>
    <p:sldId id="401" r:id="rId130"/>
    <p:sldId id="402" r:id="rId131"/>
    <p:sldId id="403" r:id="rId132"/>
    <p:sldId id="397" r:id="rId133"/>
    <p:sldId id="398" r:id="rId134"/>
    <p:sldId id="404" r:id="rId135"/>
    <p:sldId id="405" r:id="rId136"/>
    <p:sldId id="406" r:id="rId137"/>
  </p:sldIdLst>
  <p:sldSz cx="9144000" cy="6858000" type="screen4x3"/>
  <p:notesSz cx="7315200" cy="9601200"/>
  <p:embeddedFontLst>
    <p:embeddedFont>
      <p:font typeface="Franklin Gothic Book" pitchFamily="34" charset="0"/>
      <p:regular r:id="rId139"/>
      <p:italic r:id="rId140"/>
    </p:embeddedFont>
    <p:embeddedFont>
      <p:font typeface="Perpetua" pitchFamily="18" charset="0"/>
      <p:regular r:id="rId141"/>
      <p:bold r:id="rId142"/>
      <p:italic r:id="rId143"/>
      <p:boldItalic r:id="rId144"/>
    </p:embeddedFont>
    <p:embeddedFont>
      <p:font typeface="B Kamran" pitchFamily="2" charset="-78"/>
      <p:regular r:id="rId145"/>
      <p:bold r:id="rId146"/>
    </p:embeddedFont>
    <p:embeddedFont>
      <p:font typeface="Calibri" pitchFamily="34" charset="0"/>
      <p:regular r:id="rId147"/>
      <p:bold r:id="rId148"/>
      <p:italic r:id="rId149"/>
      <p:boldItalic r:id="rId150"/>
    </p:embeddedFont>
    <p:embeddedFont>
      <p:font typeface="Dast Nevis" pitchFamily="66" charset="-78"/>
      <p:regular r:id="rId151"/>
    </p:embeddedFont>
    <p:embeddedFont>
      <p:font typeface="Wingdings 2" pitchFamily="18" charset="2"/>
      <p:regular r:id="rId152"/>
    </p:embeddedFont>
    <p:embeddedFont>
      <p:font typeface="IranNastaliq" charset="0"/>
      <p:regular r:id="rId153"/>
    </p:embeddedFont>
    <p:embeddedFont>
      <p:font typeface="Tahoma" pitchFamily="34" charset="0"/>
      <p:regular r:id="rId154"/>
      <p:bold r:id="rId1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56" y="-9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notesMaster" Target="notesMasters/notesMaster1.xml"/><Relationship Id="rId154" Type="http://schemas.openxmlformats.org/officeDocument/2006/relationships/font" Target="fonts/font16.fntdata"/><Relationship Id="rId159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font" Target="fonts/font6.fntdata"/><Relationship Id="rId149" Type="http://schemas.openxmlformats.org/officeDocument/2006/relationships/font" Target="fonts/font11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font" Target="fonts/font1.fntdata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font" Target="fonts/font12.fntdata"/><Relationship Id="rId155" Type="http://schemas.openxmlformats.org/officeDocument/2006/relationships/font" Target="fonts/font17.fntdata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font" Target="fonts/font2.fntdata"/><Relationship Id="rId145" Type="http://schemas.openxmlformats.org/officeDocument/2006/relationships/font" Target="fonts/font7.fntdata"/><Relationship Id="rId153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font" Target="fonts/font5.fntdata"/><Relationship Id="rId148" Type="http://schemas.openxmlformats.org/officeDocument/2006/relationships/font" Target="fonts/font10.fntdata"/><Relationship Id="rId151" Type="http://schemas.openxmlformats.org/officeDocument/2006/relationships/font" Target="fonts/font13.fntdata"/><Relationship Id="rId156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font" Target="fonts/font3.fntdata"/><Relationship Id="rId146" Type="http://schemas.openxmlformats.org/officeDocument/2006/relationships/font" Target="fonts/font8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font" Target="fonts/font1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font" Target="fonts/font4.fntdata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A0E1037-5FBF-4F33-9653-507068D68902}" type="datetimeFigureOut">
              <a:rPr lang="en-US" smtClean="0"/>
              <a:pPr/>
              <a:t>2/11/2013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DF08963-E6A0-41E8-B2BC-3B919EC70E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15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2F1D9-2B57-49CF-90DB-BFB4DE0E115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08963-E6A0-41E8-B2BC-3B919EC70E8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14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5060C-321D-4A24-A8B5-01DF0716CA8E}" type="datetime1">
              <a:rPr lang="en-US" smtClean="0"/>
              <a:t>2/11/2013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273" y="152400"/>
            <a:ext cx="673327" cy="10972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19659-2147-48CA-9C34-89607B01CE0F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CD31B-258B-4C6D-B14A-14247DE49682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120C-540F-4C4E-B81F-35910024275B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3882-65B9-49AA-92A8-9229BBCB3B39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A211-0B9F-44D8-9335-DA55C3282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4E41A-17C9-45B8-9C63-BDFAFD3A6D6D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11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5D035-7145-4D34-A95E-6CF1D08B608F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2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01B2F-7216-4647-8847-0A88E1746263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4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F19F-2E54-4562-A278-96294BBD70E5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0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AC8AB-22FA-4670-9AD5-2331E27FF07C}" type="datetime1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96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BDA80-E1B9-4B56-B293-263E245B71FC}" type="datetime1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4734B-ADE1-447A-8A73-C6877D55B009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 hasCustomPrompt="1"/>
          </p:nvPr>
        </p:nvSpPr>
        <p:spPr>
          <a:xfrm>
            <a:off x="838200" y="1447800"/>
            <a:ext cx="7772400" cy="4572000"/>
          </a:xfrm>
        </p:spPr>
        <p:txBody>
          <a:bodyPr vert="horz">
            <a:noAutofit/>
          </a:bodyPr>
          <a:lstStyle>
            <a:lvl1pPr algn="just" rtl="1">
              <a:buFontTx/>
              <a:buNone/>
              <a:defRPr sz="4000" baseline="0">
                <a:latin typeface="Times New Roman" pitchFamily="18" charset="0"/>
                <a:cs typeface="B Kamran" pitchFamily="2" charset="-78"/>
              </a:defRPr>
            </a:lvl1pPr>
            <a:lvl2pPr algn="just" rtl="1">
              <a:buFontTx/>
              <a:buNone/>
              <a:defRPr sz="4000">
                <a:latin typeface="Times New Roman" pitchFamily="18" charset="0"/>
                <a:cs typeface="B Kamran" pitchFamily="2" charset="-78"/>
              </a:defRPr>
            </a:lvl2pPr>
            <a:lvl3pPr algn="just" rtl="1">
              <a:buFontTx/>
              <a:buNone/>
              <a:defRPr sz="4000">
                <a:latin typeface="Times New Roman" pitchFamily="18" charset="0"/>
                <a:cs typeface="B Kamran" pitchFamily="2" charset="-78"/>
              </a:defRPr>
            </a:lvl3pPr>
            <a:lvl4pPr algn="just" rtl="1">
              <a:buFontTx/>
              <a:buNone/>
              <a:defRPr sz="4000">
                <a:latin typeface="Times New Roman" pitchFamily="18" charset="0"/>
                <a:cs typeface="B Kamran" pitchFamily="2" charset="-78"/>
              </a:defRPr>
            </a:lvl4pPr>
            <a:lvl5pPr algn="just" rtl="1">
              <a:buFontTx/>
              <a:buNone/>
              <a:defRPr sz="4000">
                <a:latin typeface="Times New Roman" pitchFamily="18" charset="0"/>
                <a:cs typeface="B Kamran" pitchFamily="2" charset="-78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styles☺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50520"/>
            <a:ext cx="673327" cy="1097280"/>
          </a:xfrm>
          <a:prstGeom prst="rect">
            <a:avLst/>
          </a:prstGeom>
        </p:spPr>
      </p:pic>
      <p:sp>
        <p:nvSpPr>
          <p:cNvPr id="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BAC5171-61AB-4A0A-8E88-74AA1CBEC8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B71C6-30EF-45EC-8E65-A685C1E08D1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4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AD92F-BA9D-427A-838E-F16271DB3176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2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089-5F5E-4D7B-BB8F-FE20955DFB57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5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A7B9A-BFEA-491C-9179-C963D99BF586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6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444B5-0881-40D8-93B8-4B8DA5FEA602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14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AA84D-D72E-40D7-A2A8-BBA4E1A8F9CE}" type="datetime1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0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55771-C97D-47C6-A982-291E2A9B83FE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21FF4-F75B-462A-AF19-E01A4146E61D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CEF4B-CFC8-483C-9D80-3E4FD81BFDA9}" type="datetime1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17D6D-DFC4-4408-83D9-7D4A652FDBC0}" type="datetime1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F3D7-BBFB-462A-8C91-5B4A8900F007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F7F95-6352-4284-BF08-A45F1F83A242}" type="datetime1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9E0C739-F96E-4113-9448-0C2EF91268C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A8C6890-88DE-4E13-818A-C2BD447CED36}" type="slidenum">
              <a:rPr lang="en-US" smtClean="0"/>
              <a:pPr/>
              <a:t>‹#›</a:t>
            </a:fld>
            <a:fld id="{03A29764-CA1F-4A13-A2EC-E14823D88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21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sz="40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3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9E4C0-4B80-4B94-BB62-5209AB465F1E}" type="datetime1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6AC43-3E96-41BF-9345-68E8DA3C51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4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wm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75C5E-7148-4983-BC38-57A525839932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5" name="Picture 4" descr="besm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304800"/>
            <a:ext cx="6553200" cy="5862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944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447800"/>
            <a:ext cx="7772400" cy="4572000"/>
          </a:xfrm>
        </p:spPr>
        <p:txBody>
          <a:bodyPr/>
          <a:lstStyle/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در این نرم‌افزار متغیرها به صورت بردار می‌باشند.</a:t>
            </a:r>
            <a:endParaRPr lang="en-US" dirty="0" smtClean="0"/>
          </a:p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برای </a:t>
            </a:r>
            <a:r>
              <a:rPr lang="fa-IR" dirty="0"/>
              <a:t>اجرای هر دستور کافی است </a:t>
            </a:r>
            <a:r>
              <a:rPr lang="fa-IR" dirty="0" smtClean="0"/>
              <a:t>پس </a:t>
            </a:r>
            <a:r>
              <a:rPr lang="fa-IR" dirty="0"/>
              <a:t>از تایپ </a:t>
            </a:r>
            <a:r>
              <a:rPr lang="fa-IR" dirty="0" smtClean="0"/>
              <a:t>آن کلید </a:t>
            </a:r>
            <a:r>
              <a:rPr lang="en-US" dirty="0" smtClean="0"/>
              <a:t>Enter</a:t>
            </a:r>
            <a:r>
              <a:rPr lang="fa-IR" dirty="0" smtClean="0"/>
              <a:t> </a:t>
            </a:r>
            <a:r>
              <a:rPr lang="fa-IR" dirty="0"/>
              <a:t>زده شود.</a:t>
            </a:r>
            <a:endParaRPr lang="en-US" dirty="0"/>
          </a:p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برای تعریف بردارهای سطری </a:t>
            </a:r>
            <a:r>
              <a:rPr lang="fa-IR" dirty="0"/>
              <a:t>متغیر با </a:t>
            </a:r>
            <a:r>
              <a:rPr lang="fa-IR" dirty="0" smtClean="0"/>
              <a:t>علامت کروشه باز و بسته و نوشتن اعداد داخل آن تعریف می‌شود.</a:t>
            </a:r>
          </a:p>
          <a:p>
            <a:pPr marL="0" indent="0" rtl="0">
              <a:buNone/>
            </a:pPr>
            <a:r>
              <a:rPr lang="en-US" dirty="0" smtClean="0"/>
              <a:t>a = [1 2 3 4 5]</a:t>
            </a:r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EA450E3B-867E-4ECD-8153-CA4EB4185DE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541BC-2574-4378-A397-C58AACE952AE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79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9A68B-EB36-46B1-A991-A7F04A546A7F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x = -3:3</a:t>
            </a:r>
          </a:p>
          <a:p>
            <a:pPr rtl="0"/>
            <a:r>
              <a:rPr lang="en-US" dirty="0" err="1" smtClean="0"/>
              <a:t>tf</a:t>
            </a:r>
            <a:r>
              <a:rPr lang="en-US" dirty="0" smtClean="0"/>
              <a:t> = logical(x)</a:t>
            </a:r>
          </a:p>
          <a:p>
            <a:pPr rtl="0"/>
            <a:r>
              <a:rPr lang="en-US" dirty="0" smtClean="0"/>
              <a:t>x = </a:t>
            </a:r>
            <a:r>
              <a:rPr lang="en-US" dirty="0" err="1" smtClean="0"/>
              <a:t>randperm</a:t>
            </a:r>
            <a:r>
              <a:rPr lang="en-US" dirty="0" smtClean="0"/>
              <a:t>(12)</a:t>
            </a:r>
          </a:p>
          <a:p>
            <a:pPr rtl="0"/>
            <a:r>
              <a:rPr lang="en-US" dirty="0" smtClean="0"/>
              <a:t>x = reshape(</a:t>
            </a:r>
            <a:r>
              <a:rPr lang="en-US" dirty="0" err="1" smtClean="0"/>
              <a:t>x,3,4</a:t>
            </a:r>
            <a:r>
              <a:rPr lang="en-US" dirty="0" smtClean="0"/>
              <a:t>)</a:t>
            </a:r>
          </a:p>
          <a:p>
            <a:pPr rtl="0"/>
            <a:r>
              <a:rPr lang="en-US" dirty="0" err="1" smtClean="0"/>
              <a:t>tf</a:t>
            </a:r>
            <a:r>
              <a:rPr lang="en-US" dirty="0" smtClean="0"/>
              <a:t> = (x&lt;=5)</a:t>
            </a:r>
          </a:p>
          <a:p>
            <a:pPr rtl="0"/>
            <a:r>
              <a:rPr lang="en-US" dirty="0" err="1" smtClean="0"/>
              <a:t>whos</a:t>
            </a:r>
            <a:r>
              <a:rPr lang="en-US" dirty="0" smtClean="0"/>
              <a:t> </a:t>
            </a:r>
            <a:r>
              <a:rPr lang="en-US" dirty="0" err="1" smtClean="0"/>
              <a:t>tf</a:t>
            </a:r>
            <a:r>
              <a:rPr lang="en-US" dirty="0" smtClean="0"/>
              <a:t>, x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2AC5-6830-4D57-91C5-286FD8BC6EB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c = [true false]</a:t>
            </a:r>
          </a:p>
          <a:p>
            <a:pPr rtl="0"/>
            <a:r>
              <a:rPr lang="en-US" dirty="0" smtClean="0"/>
              <a:t>a = [1 2 3;4 5 6;7 8 9];</a:t>
            </a:r>
          </a:p>
          <a:p>
            <a:pPr rtl="0"/>
            <a:r>
              <a:rPr lang="en-US" dirty="0" smtClean="0"/>
              <a:t>b = rem(</a:t>
            </a:r>
            <a:r>
              <a:rPr lang="en-US" dirty="0" err="1" smtClean="0"/>
              <a:t>a,2</a:t>
            </a:r>
            <a:r>
              <a:rPr lang="en-US" dirty="0" smtClean="0"/>
              <a:t>)</a:t>
            </a:r>
            <a:r>
              <a:rPr lang="fa-IR" dirty="0" smtClean="0"/>
              <a:t> </a:t>
            </a:r>
            <a:r>
              <a:rPr lang="en-US" dirty="0" smtClean="0"/>
              <a:t>~=</a:t>
            </a:r>
            <a:r>
              <a:rPr lang="fa-IR" smtClean="0"/>
              <a:t> </a:t>
            </a:r>
            <a:r>
              <a:rPr lang="en-US" smtClean="0"/>
              <a:t>1</a:t>
            </a:r>
            <a:endParaRPr lang="en-US" dirty="0" smtClean="0"/>
          </a:p>
          <a:p>
            <a:pPr rtl="0"/>
            <a:r>
              <a:rPr lang="en-US" dirty="0" smtClean="0"/>
              <a:t>a(b)</a:t>
            </a:r>
          </a:p>
          <a:p>
            <a:pPr rtl="0"/>
            <a:r>
              <a:rPr lang="en-US" dirty="0" smtClean="0"/>
              <a:t>clear </a:t>
            </a:r>
          </a:p>
          <a:p>
            <a:pPr rtl="0"/>
            <a:r>
              <a:rPr lang="en-US" dirty="0" smtClean="0"/>
              <a:t>a = 0;</a:t>
            </a:r>
          </a:p>
          <a:p>
            <a:pPr rtl="0"/>
            <a:r>
              <a:rPr lang="en-US" dirty="0" smtClean="0"/>
              <a:t>c = </a:t>
            </a:r>
            <a:r>
              <a:rPr lang="en-US" dirty="0" err="1" smtClean="0"/>
              <a:t>a&amp;b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F67E9-5CD3-4B0F-AF3B-CB94B88C839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c = a &amp;&amp; b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</a:t>
            </a:r>
            <a:r>
              <a:rPr lang="en-US" dirty="0" smtClean="0"/>
              <a:t>Matlab</a:t>
            </a:r>
            <a:r>
              <a:rPr lang="fa-IR" dirty="0" smtClean="0"/>
              <a:t> یک سری ساختارهایی مشابه سایر زبان‌های برنامه‌نویسی وجود دارد. لیست کامل این توابع در تابع زیر می‌باشد.</a:t>
            </a:r>
          </a:p>
          <a:p>
            <a:pPr rtl="0"/>
            <a:r>
              <a:rPr lang="en-US" dirty="0" smtClean="0"/>
              <a:t>help </a:t>
            </a:r>
            <a:r>
              <a:rPr lang="en-US" dirty="0" err="1" smtClean="0"/>
              <a:t>lang</a:t>
            </a:r>
            <a:r>
              <a:rPr lang="fa-IR" dirty="0" smtClean="0"/>
              <a:t>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55D1E-CA8B-4A3D-B599-6A7EBB9E0D21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838200" y="2367280"/>
          <a:ext cx="77724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توضیحات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تابع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تابع شرطی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if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تابع شرطی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else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تابع شرطی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cs typeface="B Kamran" pitchFamily="2" charset="-78"/>
                        </a:rPr>
                        <a:t>elseif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پایان شرط و حلقه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end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حلقه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for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حلقه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while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خروج از حلقه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break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0459C-2A9D-434C-85C9-676516644CEF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>
              <a:buNone/>
            </a:pPr>
            <a:r>
              <a:rPr lang="en-US" sz="2400" dirty="0" smtClean="0"/>
              <a:t>if expression</a:t>
            </a:r>
          </a:p>
          <a:p>
            <a:pPr algn="l">
              <a:buNone/>
            </a:pPr>
            <a:r>
              <a:rPr lang="en-US" sz="2400" dirty="0" smtClean="0"/>
              <a:t>        statements</a:t>
            </a:r>
          </a:p>
          <a:p>
            <a:pPr algn="l">
              <a:buNone/>
            </a:pPr>
            <a:r>
              <a:rPr lang="en-US" sz="2400" dirty="0" smtClean="0"/>
              <a:t>end</a:t>
            </a:r>
          </a:p>
          <a:p>
            <a:pPr algn="l">
              <a:buNone/>
            </a:pPr>
            <a:endParaRPr lang="en-US" sz="2400" dirty="0" smtClean="0"/>
          </a:p>
          <a:p>
            <a:pPr algn="l">
              <a:buNone/>
            </a:pPr>
            <a:r>
              <a:rPr lang="en-US" sz="2400" dirty="0" smtClean="0"/>
              <a:t>if  expression</a:t>
            </a:r>
          </a:p>
          <a:p>
            <a:pPr algn="l">
              <a:buNone/>
            </a:pPr>
            <a:r>
              <a:rPr lang="en-US" sz="2400" dirty="0" smtClean="0"/>
              <a:t>        statements</a:t>
            </a:r>
          </a:p>
          <a:p>
            <a:pPr algn="l">
              <a:buNone/>
            </a:pPr>
            <a:r>
              <a:rPr lang="en-US" sz="2400" dirty="0" smtClean="0"/>
              <a:t>else</a:t>
            </a:r>
          </a:p>
          <a:p>
            <a:pPr algn="l">
              <a:buNone/>
            </a:pPr>
            <a:r>
              <a:rPr lang="en-US" sz="2400" dirty="0" smtClean="0"/>
              <a:t>        statements</a:t>
            </a:r>
          </a:p>
          <a:p>
            <a:pPr algn="l">
              <a:buNone/>
            </a:pPr>
            <a:r>
              <a:rPr lang="en-US" sz="2400" dirty="0" smtClean="0"/>
              <a:t>end</a:t>
            </a:r>
          </a:p>
          <a:p>
            <a:pPr algn="l">
              <a:buNone/>
            </a:pPr>
            <a:endParaRPr lang="fa-IR" sz="2400" dirty="0" smtClean="0"/>
          </a:p>
          <a:p>
            <a:pPr algn="l">
              <a:buNone/>
            </a:pP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F404A-E153-454D-9E18-8EF1F4E1C622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>
              <a:buNone/>
            </a:pPr>
            <a:r>
              <a:rPr lang="en-US" sz="2400" dirty="0" smtClean="0"/>
              <a:t>if expression</a:t>
            </a:r>
          </a:p>
          <a:p>
            <a:pPr algn="l">
              <a:buNone/>
            </a:pPr>
            <a:r>
              <a:rPr lang="en-US" sz="2400" dirty="0" smtClean="0"/>
              <a:t>         statements</a:t>
            </a:r>
          </a:p>
          <a:p>
            <a:pPr algn="l">
              <a:buNone/>
            </a:pPr>
            <a:r>
              <a:rPr lang="en-US" sz="2400" dirty="0" smtClean="0"/>
              <a:t>       </a:t>
            </a:r>
            <a:r>
              <a:rPr lang="en-US" sz="2400" dirty="0" err="1" smtClean="0"/>
              <a:t>elseif</a:t>
            </a:r>
            <a:r>
              <a:rPr lang="en-US" sz="2400" dirty="0" smtClean="0"/>
              <a:t> expression</a:t>
            </a:r>
          </a:p>
          <a:p>
            <a:pPr algn="l">
              <a:buNone/>
            </a:pPr>
            <a:r>
              <a:rPr lang="en-US" sz="2400" dirty="0" smtClean="0"/>
              <a:t>           statements</a:t>
            </a:r>
          </a:p>
          <a:p>
            <a:pPr algn="l">
              <a:buNone/>
            </a:pPr>
            <a:r>
              <a:rPr lang="en-US" sz="2400" dirty="0" smtClean="0"/>
              <a:t>       else</a:t>
            </a:r>
          </a:p>
          <a:p>
            <a:pPr algn="l">
              <a:buNone/>
            </a:pPr>
            <a:r>
              <a:rPr lang="en-US" sz="2400" dirty="0" smtClean="0"/>
              <a:t>         statements</a:t>
            </a:r>
          </a:p>
          <a:p>
            <a:pPr algn="l" rtl="0">
              <a:buNone/>
            </a:pPr>
            <a:r>
              <a:rPr lang="en-US" sz="2400" dirty="0" smtClean="0"/>
              <a:t> end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9B455-1AFE-484E-AAE9-5C951DD180A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>
              <a:buNone/>
            </a:pPr>
            <a:r>
              <a:rPr lang="en-US" sz="2400" dirty="0" smtClean="0"/>
              <a:t>for variable = </a:t>
            </a:r>
            <a:r>
              <a:rPr lang="en-US" sz="2400" dirty="0" err="1" smtClean="0"/>
              <a:t>value1:value2</a:t>
            </a:r>
            <a:endParaRPr lang="en-US" sz="2400" dirty="0" smtClean="0"/>
          </a:p>
          <a:p>
            <a:pPr rtl="0">
              <a:buNone/>
            </a:pPr>
            <a:r>
              <a:rPr lang="en-US" sz="2400" dirty="0" smtClean="0"/>
              <a:t>       statement </a:t>
            </a:r>
          </a:p>
          <a:p>
            <a:pPr rtl="0">
              <a:buNone/>
            </a:pPr>
            <a:r>
              <a:rPr lang="en-US" sz="2400" dirty="0" smtClean="0"/>
              <a:t>       …</a:t>
            </a:r>
          </a:p>
          <a:p>
            <a:pPr rtl="0">
              <a:buNone/>
            </a:pPr>
            <a:r>
              <a:rPr lang="en-US" sz="2400" dirty="0" smtClean="0"/>
              <a:t>       statement </a:t>
            </a:r>
          </a:p>
          <a:p>
            <a:pPr rtl="0">
              <a:buNone/>
            </a:pPr>
            <a:r>
              <a:rPr lang="en-US" sz="2400" dirty="0" smtClean="0"/>
              <a:t>end</a:t>
            </a:r>
          </a:p>
          <a:p>
            <a:pPr rtl="0">
              <a:buNone/>
            </a:pPr>
            <a:r>
              <a:rPr lang="en-US" sz="2400" dirty="0" smtClean="0"/>
              <a:t>         n=100;</a:t>
            </a:r>
          </a:p>
          <a:p>
            <a:pPr rtl="0">
              <a:buNone/>
            </a:pPr>
            <a:r>
              <a:rPr lang="pt-BR" sz="2400" dirty="0" smtClean="0"/>
              <a:t>         for r = 1:n</a:t>
            </a:r>
          </a:p>
          <a:p>
            <a:pPr rtl="0">
              <a:buNone/>
            </a:pPr>
            <a:r>
              <a:rPr lang="pt-BR" sz="2400" dirty="0" smtClean="0"/>
              <a:t>             for c = 1:n</a:t>
            </a:r>
          </a:p>
          <a:p>
            <a:pPr rtl="0">
              <a:buNone/>
            </a:pPr>
            <a:r>
              <a:rPr lang="pt-BR" sz="2400" dirty="0" smtClean="0"/>
              <a:t>                 a(r,c) = 1/(r+c-1);</a:t>
            </a:r>
          </a:p>
          <a:p>
            <a:pPr rtl="0">
              <a:buNone/>
            </a:pPr>
            <a:r>
              <a:rPr lang="pt-BR" sz="2400" dirty="0" smtClean="0"/>
              <a:t>             end</a:t>
            </a:r>
          </a:p>
          <a:p>
            <a:pPr rtl="0">
              <a:buNone/>
            </a:pPr>
            <a:r>
              <a:rPr lang="pt-BR" sz="2400" dirty="0" smtClean="0"/>
              <a:t>         end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C7EDE-8083-4712-B4DC-F6661B69DA82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x = [];</a:t>
            </a:r>
          </a:p>
          <a:p>
            <a:pPr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= 1:10</a:t>
            </a:r>
          </a:p>
          <a:p>
            <a:pPr rtl="0"/>
            <a:r>
              <a:rPr lang="en-US" dirty="0" smtClean="0"/>
              <a:t>x = [x, </a:t>
            </a:r>
            <a:r>
              <a:rPr lang="en-US" dirty="0" err="1" smtClean="0"/>
              <a:t>i^2</a:t>
            </a:r>
            <a:r>
              <a:rPr lang="en-US" dirty="0" smtClean="0"/>
              <a:t>];</a:t>
            </a:r>
          </a:p>
          <a:p>
            <a:pPr rtl="0"/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0E2D-F962-48C0-865A-87EA774022B8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>
              <a:buNone/>
            </a:pPr>
            <a:r>
              <a:rPr lang="en-US" sz="2400" dirty="0" smtClean="0"/>
              <a:t>while expression</a:t>
            </a:r>
          </a:p>
          <a:p>
            <a:pPr rtl="0">
              <a:buNone/>
            </a:pPr>
            <a:r>
              <a:rPr lang="en-US" sz="2400" dirty="0" smtClean="0"/>
              <a:t>         statements</a:t>
            </a:r>
          </a:p>
          <a:p>
            <a:pPr rtl="0">
              <a:buNone/>
            </a:pPr>
            <a:r>
              <a:rPr lang="en-US" sz="2400" dirty="0" smtClean="0"/>
              <a:t>end</a:t>
            </a:r>
          </a:p>
          <a:p>
            <a:pPr rtl="0">
              <a:buNone/>
            </a:pPr>
            <a:r>
              <a:rPr lang="en-US" sz="2400" dirty="0" smtClean="0"/>
              <a:t>switch </a:t>
            </a:r>
            <a:r>
              <a:rPr lang="en-US" sz="2400" dirty="0" err="1" smtClean="0"/>
              <a:t>switch_expr</a:t>
            </a:r>
            <a:endParaRPr lang="en-US" sz="2400" dirty="0" smtClean="0"/>
          </a:p>
          <a:p>
            <a:pPr rtl="0">
              <a:buNone/>
            </a:pPr>
            <a:r>
              <a:rPr lang="en-US" sz="2400" dirty="0" smtClean="0"/>
              <a:t>          case </a:t>
            </a:r>
            <a:r>
              <a:rPr lang="en-US" sz="2400" dirty="0" err="1" smtClean="0"/>
              <a:t>case_expr</a:t>
            </a:r>
            <a:endParaRPr lang="en-US" sz="2400" dirty="0" smtClean="0"/>
          </a:p>
          <a:p>
            <a:pPr rtl="0">
              <a:buNone/>
            </a:pPr>
            <a:r>
              <a:rPr lang="en-US" sz="2400" dirty="0" smtClean="0"/>
              <a:t>            statement, ..., statement</a:t>
            </a:r>
          </a:p>
          <a:p>
            <a:pPr rtl="0">
              <a:buNone/>
            </a:pPr>
            <a:r>
              <a:rPr lang="en-US" sz="2400" dirty="0" smtClean="0"/>
              <a:t>          case {</a:t>
            </a:r>
            <a:r>
              <a:rPr lang="en-US" sz="2400" dirty="0" err="1" smtClean="0"/>
              <a:t>case_expr1</a:t>
            </a:r>
            <a:r>
              <a:rPr lang="en-US" sz="2400" dirty="0" smtClean="0"/>
              <a:t>, </a:t>
            </a:r>
            <a:r>
              <a:rPr lang="en-US" sz="2400" dirty="0" err="1" smtClean="0"/>
              <a:t>case_expr2</a:t>
            </a:r>
            <a:r>
              <a:rPr lang="en-US" sz="2400" dirty="0" smtClean="0"/>
              <a:t>, </a:t>
            </a:r>
            <a:r>
              <a:rPr lang="en-US" sz="2400" dirty="0" err="1" smtClean="0"/>
              <a:t>case_expr3</a:t>
            </a:r>
            <a:r>
              <a:rPr lang="en-US" sz="2400" dirty="0" smtClean="0"/>
              <a:t>,...}</a:t>
            </a:r>
          </a:p>
          <a:p>
            <a:pPr rtl="0">
              <a:buNone/>
            </a:pPr>
            <a:r>
              <a:rPr lang="en-US" sz="2400" dirty="0" smtClean="0"/>
              <a:t>            statement, ..., statement</a:t>
            </a:r>
          </a:p>
          <a:p>
            <a:pPr rtl="0">
              <a:buNone/>
            </a:pPr>
            <a:r>
              <a:rPr lang="en-US" sz="2400" dirty="0" smtClean="0"/>
              <a:t>                   otherwise </a:t>
            </a:r>
          </a:p>
          <a:p>
            <a:pPr rtl="0">
              <a:buNone/>
            </a:pPr>
            <a:r>
              <a:rPr lang="en-US" sz="2400" dirty="0" smtClean="0"/>
              <a:t>            statement, ..., statement</a:t>
            </a:r>
          </a:p>
          <a:p>
            <a:pPr rtl="0">
              <a:buNone/>
            </a:pPr>
            <a:r>
              <a:rPr lang="en-US" sz="2400" dirty="0" smtClean="0"/>
              <a:t>end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FEDDE-95BF-44A2-B451-8AA2910D8FF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>
              <a:buNone/>
            </a:pPr>
            <a:r>
              <a:rPr lang="en-US" sz="2400" dirty="0" smtClean="0"/>
              <a:t>method = 'Bilinear';</a:t>
            </a:r>
          </a:p>
          <a:p>
            <a:pPr rtl="0">
              <a:buNone/>
            </a:pPr>
            <a:r>
              <a:rPr lang="en-US" sz="2400" dirty="0" smtClean="0"/>
              <a:t>         switch lower(method)</a:t>
            </a:r>
          </a:p>
          <a:p>
            <a:pPr rtl="0">
              <a:buNone/>
            </a:pPr>
            <a:r>
              <a:rPr lang="en-US" sz="2400" dirty="0" smtClean="0"/>
              <a:t>         case {'</a:t>
            </a:r>
            <a:r>
              <a:rPr lang="en-US" sz="2400" dirty="0" err="1" smtClean="0"/>
              <a:t>linear','bilinear</a:t>
            </a:r>
            <a:r>
              <a:rPr lang="en-US" sz="2400" dirty="0" smtClean="0"/>
              <a:t>'}</a:t>
            </a:r>
          </a:p>
          <a:p>
            <a:pPr rtl="0">
              <a:buNone/>
            </a:pPr>
            <a:r>
              <a:rPr lang="en-US" sz="2400" dirty="0" smtClean="0"/>
              <a:t>                 </a:t>
            </a:r>
            <a:r>
              <a:rPr lang="en-US" sz="2400" dirty="0" err="1" smtClean="0"/>
              <a:t>disp</a:t>
            </a:r>
            <a:r>
              <a:rPr lang="en-US" sz="2400" dirty="0" smtClean="0"/>
              <a:t>('Method is linear')</a:t>
            </a:r>
          </a:p>
          <a:p>
            <a:pPr rtl="0">
              <a:buNone/>
            </a:pPr>
            <a:r>
              <a:rPr lang="en-US" sz="2400" dirty="0" smtClean="0"/>
              <a:t>         case 'cubic'</a:t>
            </a:r>
          </a:p>
          <a:p>
            <a:pPr rtl="0">
              <a:buNone/>
            </a:pPr>
            <a:r>
              <a:rPr lang="en-US" sz="2400" dirty="0" smtClean="0"/>
              <a:t>                 </a:t>
            </a:r>
            <a:r>
              <a:rPr lang="en-US" sz="2400" dirty="0" err="1" smtClean="0"/>
              <a:t>disp</a:t>
            </a:r>
            <a:r>
              <a:rPr lang="en-US" sz="2400" dirty="0" smtClean="0"/>
              <a:t>('Method is cubic')</a:t>
            </a:r>
          </a:p>
          <a:p>
            <a:pPr rtl="0">
              <a:buNone/>
            </a:pPr>
            <a:r>
              <a:rPr lang="en-US" sz="2400" dirty="0" smtClean="0"/>
              <a:t>         case 'nearest'</a:t>
            </a:r>
          </a:p>
          <a:p>
            <a:pPr rtl="0">
              <a:buNone/>
            </a:pPr>
            <a:r>
              <a:rPr lang="en-US" sz="2400" dirty="0" smtClean="0"/>
              <a:t>                </a:t>
            </a:r>
            <a:r>
              <a:rPr lang="en-US" sz="2400" dirty="0" err="1" smtClean="0"/>
              <a:t>disp</a:t>
            </a:r>
            <a:r>
              <a:rPr lang="en-US" sz="2400" dirty="0" smtClean="0"/>
              <a:t>('Method is nearest')</a:t>
            </a:r>
          </a:p>
          <a:p>
            <a:pPr rtl="0">
              <a:buNone/>
            </a:pPr>
            <a:r>
              <a:rPr lang="en-US" sz="2400" dirty="0" smtClean="0"/>
              <a:t>         otherwise</a:t>
            </a:r>
          </a:p>
          <a:p>
            <a:pPr rtl="0">
              <a:buNone/>
            </a:pPr>
            <a:r>
              <a:rPr lang="en-US" sz="2400" dirty="0" smtClean="0"/>
              <a:t>            </a:t>
            </a:r>
            <a:r>
              <a:rPr lang="en-US" sz="2400" dirty="0" err="1" smtClean="0"/>
              <a:t>disp</a:t>
            </a:r>
            <a:r>
              <a:rPr lang="en-US" sz="2400" dirty="0" smtClean="0"/>
              <a:t>('Unknown method.')</a:t>
            </a:r>
          </a:p>
          <a:p>
            <a:pPr rtl="0">
              <a:buNone/>
            </a:pPr>
            <a:r>
              <a:rPr lang="en-US" sz="2400" dirty="0" smtClean="0"/>
              <a:t>         end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جدا کردن عضوهای یک بردار سطری می‌توان از کاما نیز استفاده کرد.</a:t>
            </a:r>
          </a:p>
          <a:p>
            <a:pPr rtl="0"/>
            <a:r>
              <a:rPr lang="en-US" dirty="0" smtClean="0"/>
              <a:t>a = [1, 2, 3, 4, 5]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جدا کردن عضوهای یک بردار سطری می‌توان از کاما و فاصله نیز استفاده کرد.</a:t>
            </a:r>
          </a:p>
          <a:p>
            <a:pPr rtl="0"/>
            <a:r>
              <a:rPr lang="en-US" dirty="0" smtClean="0"/>
              <a:t>a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[1 2, 3 4, 5]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6509D4FE-CD3B-4DF0-A93D-24A011BD5FF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BF4D2-3FAE-4A31-9227-3B8A349BF9E5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78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B3524-677E-4566-ACE2-554627F6B2B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for n=1:10</a:t>
            </a:r>
          </a:p>
          <a:p>
            <a:pPr rtl="0"/>
            <a:r>
              <a:rPr lang="en-US" dirty="0" smtClean="0"/>
              <a:t>x(n)=sin(n*pi/10)</a:t>
            </a:r>
          </a:p>
          <a:p>
            <a:pPr rtl="0"/>
            <a:r>
              <a:rPr lang="en-US" dirty="0" smtClean="0"/>
              <a:t>end</a:t>
            </a:r>
          </a:p>
          <a:p>
            <a:pPr rtl="0"/>
            <a:endParaRPr lang="en-US" dirty="0" smtClean="0"/>
          </a:p>
          <a:p>
            <a:pPr rtl="0"/>
            <a:r>
              <a:rPr lang="en-US" dirty="0" smtClean="0"/>
              <a:t>n=1:10;</a:t>
            </a:r>
          </a:p>
          <a:p>
            <a:pPr rtl="0"/>
            <a:r>
              <a:rPr lang="en-US" dirty="0" smtClean="0"/>
              <a:t>y=sin(n*pi/10);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6C7BC-40E1-4DA4-A4A3-3227E50798F1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sz="2800" dirty="0">
                <a:solidFill>
                  <a:schemeClr val="accent1"/>
                </a:solidFill>
              </a:rPr>
              <a:t>☺ </a:t>
            </a:r>
            <a:r>
              <a:rPr lang="fa-IR" sz="2800" dirty="0" smtClean="0"/>
              <a:t>نحوه محاسبه </a:t>
            </a:r>
            <a:r>
              <a:rPr lang="en-US" sz="2800" dirty="0" err="1" smtClean="0"/>
              <a:t>eps</a:t>
            </a:r>
            <a:endParaRPr lang="en-US" sz="2800" dirty="0" smtClean="0"/>
          </a:p>
          <a:p>
            <a:pPr rtl="0"/>
            <a:r>
              <a:rPr lang="en-US" sz="2800" dirty="0" err="1" smtClean="0"/>
              <a:t>num</a:t>
            </a:r>
            <a:r>
              <a:rPr lang="en-US" sz="2800" dirty="0" smtClean="0"/>
              <a:t> = 0;</a:t>
            </a:r>
          </a:p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1;</a:t>
            </a:r>
          </a:p>
          <a:p>
            <a:pPr rtl="0"/>
            <a:r>
              <a:rPr lang="en-US" sz="2800" dirty="0" smtClean="0"/>
              <a:t>while (</a:t>
            </a:r>
            <a:r>
              <a:rPr lang="en-US" sz="2800" dirty="0" err="1" smtClean="0"/>
              <a:t>1+eps</a:t>
            </a:r>
            <a:r>
              <a:rPr lang="en-US" sz="2800" dirty="0" smtClean="0"/>
              <a:t>) &gt; 1</a:t>
            </a:r>
          </a:p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</a:t>
            </a:r>
            <a:r>
              <a:rPr lang="en-US" sz="2800" dirty="0" err="1" smtClean="0"/>
              <a:t>eps</a:t>
            </a:r>
            <a:r>
              <a:rPr lang="en-US" sz="2800" dirty="0" smtClean="0"/>
              <a:t>/2;</a:t>
            </a:r>
          </a:p>
          <a:p>
            <a:pPr rtl="0"/>
            <a:r>
              <a:rPr lang="en-US" sz="2800" dirty="0" err="1" smtClean="0"/>
              <a:t>num</a:t>
            </a:r>
            <a:r>
              <a:rPr lang="en-US" sz="2800" dirty="0" smtClean="0"/>
              <a:t> = </a:t>
            </a:r>
            <a:r>
              <a:rPr lang="en-US" sz="2800" dirty="0" err="1" smtClean="0"/>
              <a:t>num+1</a:t>
            </a:r>
            <a:r>
              <a:rPr lang="en-US" sz="2800" dirty="0" smtClean="0"/>
              <a:t>;</a:t>
            </a:r>
          </a:p>
          <a:p>
            <a:pPr rtl="0"/>
            <a:r>
              <a:rPr lang="en-US" sz="2800" dirty="0" smtClean="0"/>
              <a:t>end</a:t>
            </a:r>
          </a:p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</a:t>
            </a:r>
            <a:r>
              <a:rPr lang="en-US" sz="2800" dirty="0" err="1" smtClean="0"/>
              <a:t>eps</a:t>
            </a:r>
            <a:r>
              <a:rPr lang="en-US" sz="2800" dirty="0" smtClean="0"/>
              <a:t>*2</a:t>
            </a:r>
          </a:p>
          <a:p>
            <a:pPr rtl="0"/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7F0CD-BD89-42A7-A7B8-7157573824D1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sz="2800" dirty="0" smtClean="0"/>
              <a:t>a=1; b=2; c=1;</a:t>
            </a:r>
          </a:p>
          <a:p>
            <a:pPr rtl="0"/>
            <a:r>
              <a:rPr lang="en-US" sz="2800" dirty="0" smtClean="0"/>
              <a:t>if(</a:t>
            </a:r>
            <a:r>
              <a:rPr lang="en-US" sz="2800" dirty="0" err="1" smtClean="0"/>
              <a:t>b^2-4</a:t>
            </a:r>
            <a:r>
              <a:rPr lang="en-US" sz="2800" dirty="0" smtClean="0"/>
              <a:t>*a*c)&lt;0</a:t>
            </a:r>
          </a:p>
          <a:p>
            <a:pPr rtl="0"/>
            <a:r>
              <a:rPr lang="en-US" sz="2800" dirty="0" err="1" smtClean="0"/>
              <a:t>disp</a:t>
            </a:r>
            <a:r>
              <a:rPr lang="en-US" sz="2800" dirty="0" smtClean="0"/>
              <a:t>(‘This equation has two complex root.’)</a:t>
            </a:r>
          </a:p>
          <a:p>
            <a:pPr rtl="0"/>
            <a:r>
              <a:rPr lang="en-US" sz="2800" dirty="0" err="1" smtClean="0"/>
              <a:t>elseif</a:t>
            </a:r>
            <a:r>
              <a:rPr lang="en-US" sz="2800" dirty="0" smtClean="0"/>
              <a:t> (</a:t>
            </a:r>
            <a:r>
              <a:rPr lang="en-US" sz="2800" dirty="0" err="1" smtClean="0"/>
              <a:t>b^2-4</a:t>
            </a:r>
            <a:r>
              <a:rPr lang="en-US" sz="2800" dirty="0" smtClean="0"/>
              <a:t>*a*c)==0</a:t>
            </a:r>
          </a:p>
          <a:p>
            <a:pPr rtl="0"/>
            <a:r>
              <a:rPr lang="en-US" sz="2800" dirty="0" err="1" smtClean="0"/>
              <a:t>disp</a:t>
            </a:r>
            <a:r>
              <a:rPr lang="en-US" sz="2800" dirty="0" smtClean="0"/>
              <a:t>(‘This equation has two identical real roots.’)</a:t>
            </a:r>
          </a:p>
          <a:p>
            <a:pPr rtl="0"/>
            <a:r>
              <a:rPr lang="en-US" sz="2800" dirty="0" smtClean="0"/>
              <a:t>else</a:t>
            </a:r>
          </a:p>
          <a:p>
            <a:pPr rtl="0"/>
            <a:r>
              <a:rPr lang="en-US" sz="2800" dirty="0" err="1" smtClean="0"/>
              <a:t>disp</a:t>
            </a:r>
            <a:r>
              <a:rPr lang="en-US" sz="2800" dirty="0" smtClean="0"/>
              <a:t>(‘This equation has two distinct real roots.’)</a:t>
            </a:r>
          </a:p>
          <a:p>
            <a:pPr rtl="0"/>
            <a:r>
              <a:rPr lang="en-US" sz="2800" dirty="0" smtClean="0"/>
              <a:t>end</a:t>
            </a:r>
          </a:p>
          <a:p>
            <a:pPr rtl="0"/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C0D76-23F8-4FA0-82DC-55FA2530C77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sz="3200" dirty="0" err="1" smtClean="0"/>
              <a:t>eps</a:t>
            </a:r>
            <a:r>
              <a:rPr lang="en-US" sz="3200" dirty="0" smtClean="0"/>
              <a:t> = 1;</a:t>
            </a:r>
          </a:p>
          <a:p>
            <a:pPr rtl="0"/>
            <a:r>
              <a:rPr lang="en-US" sz="3200" dirty="0" smtClean="0"/>
              <a:t>for </a:t>
            </a:r>
            <a:r>
              <a:rPr lang="en-US" sz="3200" dirty="0" err="1" smtClean="0"/>
              <a:t>num</a:t>
            </a:r>
            <a:r>
              <a:rPr lang="en-US" sz="3200" dirty="0" smtClean="0"/>
              <a:t> = 1:1000</a:t>
            </a:r>
          </a:p>
          <a:p>
            <a:pPr rtl="0"/>
            <a:r>
              <a:rPr lang="en-US" sz="3200" dirty="0" err="1" smtClean="0"/>
              <a:t>eps</a:t>
            </a:r>
            <a:r>
              <a:rPr lang="en-US" sz="3200" dirty="0" smtClean="0"/>
              <a:t> = </a:t>
            </a:r>
            <a:r>
              <a:rPr lang="en-US" sz="3200" dirty="0" err="1" smtClean="0"/>
              <a:t>eps</a:t>
            </a:r>
            <a:r>
              <a:rPr lang="en-US" sz="3200" dirty="0" smtClean="0"/>
              <a:t>/2;</a:t>
            </a:r>
          </a:p>
          <a:p>
            <a:pPr rtl="0"/>
            <a:r>
              <a:rPr lang="en-US" sz="3200" dirty="0" smtClean="0"/>
              <a:t>if(</a:t>
            </a:r>
            <a:r>
              <a:rPr lang="en-US" sz="3200" dirty="0" err="1" smtClean="0"/>
              <a:t>1+eps</a:t>
            </a:r>
            <a:r>
              <a:rPr lang="en-US" sz="3200" dirty="0" smtClean="0"/>
              <a:t>) &lt;= 1</a:t>
            </a:r>
          </a:p>
          <a:p>
            <a:pPr rtl="0"/>
            <a:r>
              <a:rPr lang="en-US" sz="3200" dirty="0" err="1" smtClean="0"/>
              <a:t>eps</a:t>
            </a:r>
            <a:r>
              <a:rPr lang="en-US" sz="3200" dirty="0" smtClean="0"/>
              <a:t> = </a:t>
            </a:r>
            <a:r>
              <a:rPr lang="en-US" sz="3200" dirty="0" err="1" smtClean="0"/>
              <a:t>eps</a:t>
            </a:r>
            <a:r>
              <a:rPr lang="en-US" sz="3200" dirty="0" smtClean="0"/>
              <a:t>*2</a:t>
            </a:r>
          </a:p>
          <a:p>
            <a:pPr rtl="0"/>
            <a:r>
              <a:rPr lang="en-US" sz="3200" dirty="0" smtClean="0"/>
              <a:t>break</a:t>
            </a:r>
          </a:p>
          <a:p>
            <a:pPr rtl="0"/>
            <a:r>
              <a:rPr lang="en-US" sz="3200" dirty="0" smtClean="0"/>
              <a:t>end</a:t>
            </a:r>
          </a:p>
          <a:p>
            <a:pPr rtl="0"/>
            <a:r>
              <a:rPr lang="en-US" sz="3200" dirty="0" smtClean="0"/>
              <a:t>end</a:t>
            </a:r>
          </a:p>
          <a:p>
            <a:pPr rtl="0"/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BAB6-0C18-44F2-99B1-8395E22EF1D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1;</a:t>
            </a:r>
          </a:p>
          <a:p>
            <a:pPr rtl="0"/>
            <a:r>
              <a:rPr lang="en-US" sz="2800" dirty="0" smtClean="0"/>
              <a:t>for </a:t>
            </a:r>
            <a:r>
              <a:rPr lang="en-US" sz="2800" dirty="0" err="1" smtClean="0"/>
              <a:t>num</a:t>
            </a:r>
            <a:r>
              <a:rPr lang="en-US" sz="2800" dirty="0" smtClean="0"/>
              <a:t> = 1:1000</a:t>
            </a:r>
          </a:p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</a:t>
            </a:r>
            <a:r>
              <a:rPr lang="en-US" sz="2800" dirty="0" err="1" smtClean="0"/>
              <a:t>eps</a:t>
            </a:r>
            <a:r>
              <a:rPr lang="en-US" sz="2800" dirty="0" smtClean="0"/>
              <a:t>/2;</a:t>
            </a:r>
          </a:p>
          <a:p>
            <a:pPr rtl="0"/>
            <a:r>
              <a:rPr lang="en-US" sz="2800" dirty="0" smtClean="0"/>
              <a:t>if(</a:t>
            </a:r>
            <a:r>
              <a:rPr lang="en-US" sz="2800" dirty="0" err="1" smtClean="0"/>
              <a:t>1+eps</a:t>
            </a:r>
            <a:r>
              <a:rPr lang="en-US" sz="2800" dirty="0" smtClean="0"/>
              <a:t>)&gt;1</a:t>
            </a:r>
          </a:p>
          <a:p>
            <a:pPr rtl="0"/>
            <a:r>
              <a:rPr lang="en-US" sz="2800" dirty="0" smtClean="0"/>
              <a:t>continue</a:t>
            </a:r>
          </a:p>
          <a:p>
            <a:pPr rtl="0"/>
            <a:r>
              <a:rPr lang="en-US" sz="2800" dirty="0" smtClean="0"/>
              <a:t>end</a:t>
            </a:r>
          </a:p>
          <a:p>
            <a:pPr rtl="0"/>
            <a:r>
              <a:rPr lang="en-US" sz="2800" dirty="0" err="1" smtClean="0"/>
              <a:t>eps</a:t>
            </a:r>
            <a:r>
              <a:rPr lang="en-US" sz="2800" dirty="0" smtClean="0"/>
              <a:t> = </a:t>
            </a:r>
            <a:r>
              <a:rPr lang="en-US" sz="2800" dirty="0" err="1" smtClean="0"/>
              <a:t>eps</a:t>
            </a:r>
            <a:r>
              <a:rPr lang="en-US" sz="2800" dirty="0" smtClean="0"/>
              <a:t>*2;</a:t>
            </a:r>
          </a:p>
          <a:p>
            <a:pPr rtl="0"/>
            <a:r>
              <a:rPr lang="en-US" sz="2800" dirty="0" smtClean="0"/>
              <a:t>break</a:t>
            </a:r>
          </a:p>
          <a:p>
            <a:pPr rtl="0"/>
            <a:r>
              <a:rPr lang="en-US" sz="2800" dirty="0" smtClean="0"/>
              <a:t>end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CD6F-E9C7-467A-8963-D84E5BCCB01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sz="1600" dirty="0" smtClean="0"/>
              <a:t>x = 2.7</a:t>
            </a:r>
          </a:p>
          <a:p>
            <a:pPr rtl="0"/>
            <a:r>
              <a:rPr lang="en-US" sz="1600" dirty="0" smtClean="0"/>
              <a:t>units = ‘m’</a:t>
            </a:r>
          </a:p>
          <a:p>
            <a:pPr rtl="0"/>
            <a:r>
              <a:rPr lang="en-US" sz="1600" dirty="0" smtClean="0"/>
              <a:t>switch units</a:t>
            </a:r>
          </a:p>
          <a:p>
            <a:pPr rtl="0"/>
            <a:r>
              <a:rPr lang="en-US" sz="1600" dirty="0" smtClean="0"/>
              <a:t>case {‘</a:t>
            </a:r>
            <a:r>
              <a:rPr lang="en-US" sz="1600" dirty="0" err="1" smtClean="0"/>
              <a:t>inch’,’in</a:t>
            </a:r>
            <a:r>
              <a:rPr lang="en-US" sz="1600" dirty="0" smtClean="0"/>
              <a:t>’}</a:t>
            </a:r>
          </a:p>
          <a:p>
            <a:pPr rtl="0"/>
            <a:r>
              <a:rPr lang="en-US" sz="1600" dirty="0" smtClean="0"/>
              <a:t>y = 2.54*x</a:t>
            </a:r>
          </a:p>
          <a:p>
            <a:pPr rtl="0"/>
            <a:r>
              <a:rPr lang="en-US" sz="1600" dirty="0" smtClean="0"/>
              <a:t>case {‘feet’,’</a:t>
            </a:r>
            <a:r>
              <a:rPr lang="en-US" sz="1600" dirty="0" err="1" smtClean="0"/>
              <a:t>ft</a:t>
            </a:r>
            <a:r>
              <a:rPr lang="en-US" sz="1600" dirty="0" smtClean="0"/>
              <a:t>’}</a:t>
            </a:r>
          </a:p>
          <a:p>
            <a:pPr rtl="0"/>
            <a:r>
              <a:rPr lang="en-US" sz="1600" dirty="0" smtClean="0"/>
              <a:t>y = 2.54*x/12</a:t>
            </a:r>
          </a:p>
          <a:p>
            <a:pPr rtl="0"/>
            <a:r>
              <a:rPr lang="en-US" sz="1600" dirty="0" smtClean="0"/>
              <a:t>case {‘</a:t>
            </a:r>
            <a:r>
              <a:rPr lang="en-US" sz="1600" dirty="0" err="1" smtClean="0"/>
              <a:t>millimeter’,’mm</a:t>
            </a:r>
            <a:r>
              <a:rPr lang="en-US" sz="1600" dirty="0" smtClean="0"/>
              <a:t>’}</a:t>
            </a:r>
          </a:p>
          <a:p>
            <a:pPr rtl="0"/>
            <a:r>
              <a:rPr lang="en-US" sz="1600" dirty="0" smtClean="0"/>
              <a:t>y = x</a:t>
            </a:r>
          </a:p>
          <a:p>
            <a:pPr rtl="0"/>
            <a:r>
              <a:rPr lang="en-US" sz="1600" dirty="0" smtClean="0"/>
              <a:t>case{‘</a:t>
            </a:r>
            <a:r>
              <a:rPr lang="en-US" sz="1600" dirty="0" err="1" smtClean="0"/>
              <a:t>meter’,’cm</a:t>
            </a:r>
            <a:r>
              <a:rPr lang="en-US" sz="1600" dirty="0" smtClean="0"/>
              <a:t>’}</a:t>
            </a:r>
          </a:p>
          <a:p>
            <a:pPr rtl="0"/>
            <a:r>
              <a:rPr lang="en-US" sz="1600" dirty="0" smtClean="0"/>
              <a:t>y = x/100</a:t>
            </a:r>
          </a:p>
          <a:p>
            <a:pPr rtl="0"/>
            <a:r>
              <a:rPr lang="en-US" sz="1600" dirty="0" smtClean="0"/>
              <a:t>otherwise</a:t>
            </a:r>
          </a:p>
          <a:p>
            <a:pPr rtl="0"/>
            <a:r>
              <a:rPr lang="en-US" sz="1600" dirty="0" err="1" smtClean="0"/>
              <a:t>disp</a:t>
            </a:r>
            <a:r>
              <a:rPr lang="en-US" sz="1600" dirty="0" smtClean="0"/>
              <a:t>(‘</a:t>
            </a:r>
            <a:r>
              <a:rPr lang="en-US" sz="1600" dirty="0" err="1" smtClean="0"/>
              <a:t>unkonwn</a:t>
            </a:r>
            <a:r>
              <a:rPr lang="en-US" sz="1600" dirty="0" smtClean="0"/>
              <a:t> Units!’)</a:t>
            </a:r>
          </a:p>
          <a:p>
            <a:pPr rtl="0"/>
            <a:r>
              <a:rPr lang="en-US" sz="1600" dirty="0" smtClean="0"/>
              <a:t>y = </a:t>
            </a:r>
            <a:r>
              <a:rPr lang="en-US" sz="1600" dirty="0" err="1" smtClean="0"/>
              <a:t>NaN</a:t>
            </a:r>
            <a:endParaRPr lang="en-US" sz="1600" dirty="0" smtClean="0"/>
          </a:p>
          <a:p>
            <a:pPr rtl="0"/>
            <a:r>
              <a:rPr lang="en-US" sz="1600" dirty="0" smtClean="0"/>
              <a:t>end</a:t>
            </a:r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5771-619E-469A-8204-419E8F66EA1A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sz="3200" dirty="0" smtClean="0"/>
              <a:t>a = ones(4,2);</a:t>
            </a:r>
          </a:p>
          <a:p>
            <a:pPr rtl="0"/>
            <a:r>
              <a:rPr lang="en-US" sz="3200" dirty="0" smtClean="0"/>
              <a:t>b = 5*eye(3);</a:t>
            </a:r>
          </a:p>
          <a:p>
            <a:pPr rtl="0"/>
            <a:r>
              <a:rPr lang="en-US" sz="3200" dirty="0" smtClean="0"/>
              <a:t>try</a:t>
            </a:r>
          </a:p>
          <a:p>
            <a:pPr rtl="0"/>
            <a:r>
              <a:rPr lang="en-US" sz="3200" dirty="0" smtClean="0"/>
              <a:t>c = a*b;</a:t>
            </a:r>
          </a:p>
          <a:p>
            <a:pPr rtl="0"/>
            <a:r>
              <a:rPr lang="en-US" sz="3200" dirty="0" smtClean="0"/>
              <a:t>catch</a:t>
            </a:r>
          </a:p>
          <a:p>
            <a:pPr rtl="0"/>
            <a:r>
              <a:rPr lang="en-US" sz="3200" dirty="0" err="1" smtClean="0"/>
              <a:t>errmsg</a:t>
            </a:r>
            <a:r>
              <a:rPr lang="en-US" sz="3200" dirty="0" smtClean="0"/>
              <a:t> = </a:t>
            </a:r>
            <a:r>
              <a:rPr lang="en-US" sz="3200" dirty="0" err="1" smtClean="0"/>
              <a:t>lasterr</a:t>
            </a:r>
            <a:r>
              <a:rPr lang="en-US" sz="3200" dirty="0" smtClean="0"/>
              <a:t>;</a:t>
            </a:r>
          </a:p>
          <a:p>
            <a:pPr rtl="0"/>
            <a:r>
              <a:rPr lang="en-US" sz="3200" dirty="0" err="1" smtClean="0"/>
              <a:t>disp</a:t>
            </a:r>
            <a:r>
              <a:rPr lang="en-US" sz="3200" dirty="0" smtClean="0"/>
              <a:t>(</a:t>
            </a:r>
            <a:r>
              <a:rPr lang="en-US" sz="3200" dirty="0" err="1" smtClean="0"/>
              <a:t>errmsg</a:t>
            </a:r>
            <a:r>
              <a:rPr lang="en-US" sz="3200" dirty="0" smtClean="0"/>
              <a:t>)</a:t>
            </a:r>
          </a:p>
          <a:p>
            <a:pPr rtl="0"/>
            <a:r>
              <a:rPr lang="en-US" sz="3200" dirty="0" smtClean="0"/>
              <a:t>end</a:t>
            </a:r>
          </a:p>
          <a:p>
            <a:pPr rtl="0"/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37D00-E882-458B-8F8D-4C5552BCB7D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تابع </a:t>
            </a:r>
            <a:r>
              <a:rPr lang="en-US" dirty="0" smtClean="0"/>
              <a:t>lower</a:t>
            </a:r>
            <a:r>
              <a:rPr lang="fa-IR" dirty="0" smtClean="0"/>
              <a:t>  کاراکتر ورودی را به کاراکتر کوچک تبدیل می‌کند. </a:t>
            </a:r>
          </a:p>
          <a:p>
            <a:pPr rtl="0"/>
            <a:r>
              <a:rPr lang="en-US" dirty="0" smtClean="0"/>
              <a:t>lower(‘A’)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تابع </a:t>
            </a:r>
            <a:r>
              <a:rPr lang="en-US" dirty="0" smtClean="0"/>
              <a:t>upper</a:t>
            </a:r>
            <a:r>
              <a:rPr lang="fa-IR" dirty="0" smtClean="0"/>
              <a:t> کاراکتر کوچک را به بزرگ تبدیل می‌کند.</a:t>
            </a:r>
          </a:p>
          <a:p>
            <a:pPr rtl="0"/>
            <a:r>
              <a:rPr lang="en-US" dirty="0" smtClean="0"/>
              <a:t>upper(‘a’)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8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5BC4-936D-46F4-AC7C-CE84D84A9B8F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دیدن لیست کلمات کلیدی از فرمان زیر استفاده می‌شود.</a:t>
            </a:r>
          </a:p>
          <a:p>
            <a:pPr rtl="0"/>
            <a:r>
              <a:rPr lang="en-US" dirty="0" err="1" smtClean="0"/>
              <a:t>iskeyword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چک نمودن این که آیا یک دستور از کلمات کلیدی است یا خیر از فرمان زیر استفاده می‌شود.</a:t>
            </a:r>
          </a:p>
          <a:p>
            <a:pPr rtl="0"/>
            <a:r>
              <a:rPr lang="en-US" dirty="0" err="1" smtClean="0"/>
              <a:t>tf</a:t>
            </a:r>
            <a:r>
              <a:rPr lang="en-US" dirty="0" smtClean="0"/>
              <a:t>=</a:t>
            </a:r>
            <a:r>
              <a:rPr lang="en-US" dirty="0" err="1" smtClean="0"/>
              <a:t>iskeyword</a:t>
            </a:r>
            <a:r>
              <a:rPr lang="en-US" dirty="0" smtClean="0"/>
              <a:t>(‘while’)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F5F5-388A-4A3D-8C92-3815D9BABE5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اندازه‌گیری مدت زمان اجرای یک برنامه از دو دستور </a:t>
            </a:r>
            <a:r>
              <a:rPr lang="en-US" dirty="0" smtClean="0"/>
              <a:t>tic</a:t>
            </a:r>
            <a:r>
              <a:rPr lang="fa-IR" dirty="0" smtClean="0"/>
              <a:t> و </a:t>
            </a:r>
            <a:r>
              <a:rPr lang="en-US" dirty="0" err="1" smtClean="0"/>
              <a:t>toc</a:t>
            </a:r>
            <a:r>
              <a:rPr lang="fa-IR" dirty="0" smtClean="0"/>
              <a:t> استفاده می‌شود.</a:t>
            </a:r>
          </a:p>
          <a:p>
            <a:pPr rtl="0"/>
            <a:r>
              <a:rPr lang="en-US" dirty="0" smtClean="0"/>
              <a:t>tic</a:t>
            </a:r>
          </a:p>
          <a:p>
            <a:pPr rtl="0"/>
            <a:r>
              <a:rPr lang="fa-IR" dirty="0" smtClean="0"/>
              <a:t>برنامه مورد نظر</a:t>
            </a:r>
          </a:p>
          <a:p>
            <a:pPr rtl="0"/>
            <a:r>
              <a:rPr lang="en-US" dirty="0" err="1" smtClean="0"/>
              <a:t>toc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4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87932-7DFD-4308-AE2C-5DEAD75CAA4B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</a:t>
            </a:r>
            <a:r>
              <a:rPr lang="fa-IR" dirty="0"/>
              <a:t>تعریف بردار ستونی بین </a:t>
            </a:r>
            <a:r>
              <a:rPr lang="fa-IR" dirty="0" smtClean="0"/>
              <a:t>عضوها </a:t>
            </a:r>
            <a:r>
              <a:rPr lang="fa-IR" dirty="0"/>
              <a:t>از علامت </a:t>
            </a:r>
            <a:r>
              <a:rPr lang="fa-IR" dirty="0" smtClean="0"/>
              <a:t>سمی‌کلون </a:t>
            </a:r>
            <a:r>
              <a:rPr lang="fa-IR" dirty="0"/>
              <a:t>استفاده می‌شود.</a:t>
            </a:r>
          </a:p>
          <a:p>
            <a:pPr rtl="0"/>
            <a:r>
              <a:rPr lang="en-US" dirty="0">
                <a:cs typeface="Times New Roman" pitchFamily="18" charset="0"/>
              </a:rPr>
              <a:t>a = [1</a:t>
            </a:r>
            <a:r>
              <a:rPr lang="en-US" dirty="0" smtClean="0">
                <a:cs typeface="Times New Roman" pitchFamily="18" charset="0"/>
              </a:rPr>
              <a:t>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2;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3;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4;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5</a:t>
            </a:r>
            <a:r>
              <a:rPr lang="en-US" dirty="0">
                <a:cs typeface="Times New Roman" pitchFamily="18" charset="0"/>
              </a:rPr>
              <a:t>]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تعریف ماتریس عضوهای یک سطر با کاما یا فاصله جدا می‌شوند و سطرهای ماتریس با سمی‌کلون از هم جدا می‌شوند.</a:t>
            </a:r>
            <a:endParaRPr lang="fa-IR" dirty="0"/>
          </a:p>
          <a:p>
            <a:pPr marL="0" indent="0" rtl="0"/>
            <a:r>
              <a:rPr lang="en-US" dirty="0" smtClean="0">
                <a:cs typeface="Times New Roman" pitchFamily="18" charset="0"/>
              </a:rPr>
              <a:t>a </a:t>
            </a:r>
            <a:r>
              <a:rPr lang="en-US" dirty="0">
                <a:cs typeface="Times New Roman" pitchFamily="18" charset="0"/>
              </a:rPr>
              <a:t>= [1 2 3</a:t>
            </a:r>
            <a:r>
              <a:rPr lang="en-US" dirty="0" smtClean="0">
                <a:cs typeface="Times New Roman" pitchFamily="18" charset="0"/>
              </a:rPr>
              <a:t>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4 </a:t>
            </a:r>
            <a:r>
              <a:rPr lang="en-US" dirty="0">
                <a:cs typeface="Times New Roman" pitchFamily="18" charset="0"/>
              </a:rPr>
              <a:t>5 6</a:t>
            </a:r>
            <a:r>
              <a:rPr lang="en-US" dirty="0" smtClean="0">
                <a:cs typeface="Times New Roman" pitchFamily="18" charset="0"/>
              </a:rPr>
              <a:t>;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7 </a:t>
            </a:r>
            <a:r>
              <a:rPr lang="en-US" dirty="0">
                <a:cs typeface="Times New Roman" pitchFamily="18" charset="0"/>
              </a:rPr>
              <a:t>8 9]</a:t>
            </a:r>
            <a:r>
              <a:rPr lang="fa-IR" dirty="0">
                <a:cs typeface="Times New Roman" pitchFamily="18" charset="0"/>
              </a:rPr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44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C2FC0-3ED2-4BCD-A851-0FDEBC40AFBA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مثال:</a:t>
            </a:r>
          </a:p>
          <a:p>
            <a:pPr rtl="0"/>
            <a:r>
              <a:rPr lang="en-US" dirty="0" smtClean="0"/>
              <a:t>tic</a:t>
            </a:r>
          </a:p>
          <a:p>
            <a:pPr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 = 1:10^6</a:t>
            </a:r>
          </a:p>
          <a:p>
            <a:pPr rtl="0"/>
            <a:r>
              <a:rPr lang="en-US" dirty="0" smtClean="0"/>
              <a:t>sin(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 rtl="0"/>
            <a:r>
              <a:rPr lang="en-US" dirty="0" smtClean="0"/>
              <a:t>end</a:t>
            </a:r>
          </a:p>
          <a:p>
            <a:pPr rtl="0"/>
            <a:r>
              <a:rPr lang="en-US" dirty="0" err="1" smtClean="0"/>
              <a:t>toc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3EA40-853F-424C-97F8-8739F3FAE529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tic</a:t>
            </a:r>
          </a:p>
          <a:p>
            <a:pPr rtl="0"/>
            <a:r>
              <a:rPr lang="en-US" dirty="0" err="1" smtClean="0"/>
              <a:t>i</a:t>
            </a:r>
            <a:r>
              <a:rPr lang="en-US" dirty="0" smtClean="0"/>
              <a:t> = 1:10^6;</a:t>
            </a:r>
          </a:p>
          <a:p>
            <a:pPr rtl="0"/>
            <a:r>
              <a:rPr lang="en-US" dirty="0" smtClean="0"/>
              <a:t>sin(</a:t>
            </a:r>
            <a:r>
              <a:rPr lang="en-US" dirty="0" err="1" smtClean="0"/>
              <a:t>i</a:t>
            </a:r>
            <a:r>
              <a:rPr lang="en-US" dirty="0" smtClean="0"/>
              <a:t>);</a:t>
            </a:r>
          </a:p>
          <a:p>
            <a:pPr rtl="0"/>
            <a:r>
              <a:rPr lang="en-US" dirty="0" err="1" smtClean="0"/>
              <a:t>toc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ملاحظه می‌شود برنامه‌ی دوم زمان کم‌تری را مصرف نموده است. بنابراین حتی‌الامکان از حلقه </a:t>
            </a:r>
            <a:r>
              <a:rPr lang="en-US" dirty="0" smtClean="0"/>
              <a:t>for</a:t>
            </a:r>
            <a:r>
              <a:rPr lang="fa-IR" dirty="0" smtClean="0"/>
              <a:t> استفاده نکنید.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27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819B3-5867-4141-ABAC-2265B7B37EC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استفاده از </a:t>
            </a:r>
            <a:r>
              <a:rPr lang="en-US" dirty="0" smtClean="0"/>
              <a:t>help</a:t>
            </a:r>
            <a:r>
              <a:rPr lang="fa-IR" dirty="0" smtClean="0"/>
              <a:t> این نرم‌افزار می‌توان به صورت زیر عمل کرد.</a:t>
            </a:r>
          </a:p>
          <a:p>
            <a:pPr rtl="0"/>
            <a:r>
              <a:rPr lang="en-US" dirty="0" smtClean="0"/>
              <a:t>help </a:t>
            </a:r>
            <a:r>
              <a:rPr lang="fa-IR" dirty="0" smtClean="0"/>
              <a:t>نام دستور</a:t>
            </a:r>
          </a:p>
          <a:p>
            <a:pPr rtl="0"/>
            <a:r>
              <a:rPr lang="en-US" dirty="0" smtClean="0"/>
              <a:t>help plot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حالت توضیحات مفیدی در مورد این دستور داده می‌شود. اگر حجم اطلاعات زیاد باشد و شما بخواهید این اطلاعات را به صورت صفحه‌ای ببینید به صورت زیر عمل کنید.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19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AD19D-D0B7-49EF-9ECD-8DD5F8D8E746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more on</a:t>
            </a:r>
          </a:p>
          <a:p>
            <a:pPr rtl="0"/>
            <a:r>
              <a:rPr lang="en-US" dirty="0" smtClean="0"/>
              <a:t>help plot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غیر فعال کردن این دستور از </a:t>
            </a:r>
            <a:r>
              <a:rPr lang="en-US" dirty="0" smtClean="0"/>
              <a:t>more off</a:t>
            </a:r>
            <a:r>
              <a:rPr lang="fa-IR" dirty="0" smtClean="0"/>
              <a:t> استفاده کنید.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دستور </a:t>
            </a:r>
            <a:r>
              <a:rPr lang="en-US" dirty="0" smtClean="0"/>
              <a:t>help help </a:t>
            </a:r>
            <a:r>
              <a:rPr lang="fa-IR" dirty="0" smtClean="0"/>
              <a:t> اطلاعاتی در مورد نحوه استفاده از </a:t>
            </a:r>
            <a:r>
              <a:rPr lang="en-US" dirty="0" smtClean="0"/>
              <a:t>help</a:t>
            </a:r>
            <a:r>
              <a:rPr lang="fa-IR" dirty="0" smtClean="0"/>
              <a:t> داده می‌شود.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3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A5F14-EB76-4DBE-B4C7-9B98CD09FEF9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با استفاده از دستور </a:t>
            </a:r>
            <a:r>
              <a:rPr lang="en-US" dirty="0" smtClean="0"/>
              <a:t>doc help</a:t>
            </a:r>
            <a:r>
              <a:rPr lang="fa-IR" dirty="0" smtClean="0"/>
              <a:t> می‌توان از امکانات </a:t>
            </a:r>
            <a:r>
              <a:rPr lang="en-US" dirty="0" smtClean="0"/>
              <a:t>help</a:t>
            </a:r>
            <a:r>
              <a:rPr lang="fa-IR" dirty="0" smtClean="0"/>
              <a:t> استفاده‌های دیگری نمود. </a:t>
            </a:r>
          </a:p>
          <a:p>
            <a:pPr rtl="0"/>
            <a:r>
              <a:rPr lang="en-US" dirty="0" smtClean="0"/>
              <a:t>doc help</a:t>
            </a:r>
          </a:p>
          <a:p>
            <a:pPr rtl="0"/>
            <a:r>
              <a:rPr lang="en-US" dirty="0" smtClean="0"/>
              <a:t>help doc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دستور اول از</a:t>
            </a:r>
            <a:r>
              <a:rPr lang="en-US" dirty="0" smtClean="0"/>
              <a:t>help </a:t>
            </a:r>
            <a:r>
              <a:rPr lang="fa-IR" dirty="0" smtClean="0"/>
              <a:t> به صورت </a:t>
            </a:r>
            <a:r>
              <a:rPr lang="en-US" dirty="0" smtClean="0"/>
              <a:t>html</a:t>
            </a:r>
            <a:r>
              <a:rPr lang="fa-IR" dirty="0" smtClean="0"/>
              <a:t> یک توضیحاتی می‌دهد و دستور دوم </a:t>
            </a:r>
            <a:r>
              <a:rPr lang="en-US" dirty="0" smtClean="0"/>
              <a:t>help</a:t>
            </a:r>
            <a:r>
              <a:rPr lang="fa-IR" dirty="0" smtClean="0"/>
              <a:t> دستور </a:t>
            </a:r>
            <a:r>
              <a:rPr lang="en-US" dirty="0" smtClean="0"/>
              <a:t>doc</a:t>
            </a:r>
            <a:r>
              <a:rPr lang="fa-IR" dirty="0" smtClean="0"/>
              <a:t> را در پنجره کار نشان می‌دهد.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5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DD100-719B-42DE-B833-56B882CB47D7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دستور </a:t>
            </a:r>
            <a:r>
              <a:rPr lang="en-US" dirty="0" err="1" smtClean="0"/>
              <a:t>lookfor</a:t>
            </a:r>
            <a:r>
              <a:rPr lang="en-US" dirty="0" smtClean="0"/>
              <a:t> </a:t>
            </a:r>
            <a:r>
              <a:rPr lang="fa-IR" dirty="0" smtClean="0"/>
              <a:t> می‌توان هر اطلاعات مفیدی را در مورد یک عمل خاص جستجو کرد.</a:t>
            </a:r>
          </a:p>
          <a:p>
            <a:pPr rtl="0"/>
            <a:r>
              <a:rPr lang="en-US" dirty="0" err="1" smtClean="0"/>
              <a:t>lookfor</a:t>
            </a:r>
            <a:r>
              <a:rPr lang="en-US" dirty="0" smtClean="0"/>
              <a:t> string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دستور کلیه توابعی که با </a:t>
            </a:r>
            <a:r>
              <a:rPr lang="en-US" dirty="0" smtClean="0"/>
              <a:t>string</a:t>
            </a:r>
            <a:r>
              <a:rPr lang="fa-IR" dirty="0" smtClean="0"/>
              <a:t> سر و کار دارند را لیست می‌کند.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23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1924E-3FD4-456B-A4D3-B32BCF0F9318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انواع تصویر</a:t>
            </a:r>
          </a:p>
          <a:p>
            <a:pPr rtl="0"/>
            <a:r>
              <a:rPr lang="en-US" dirty="0" smtClean="0"/>
              <a:t>grayscale images (gray level)</a:t>
            </a:r>
          </a:p>
          <a:p>
            <a:pPr rtl="0"/>
            <a:r>
              <a:rPr lang="en-US" dirty="0" err="1" smtClean="0"/>
              <a:t>RGB</a:t>
            </a:r>
            <a:r>
              <a:rPr lang="en-US" dirty="0" smtClean="0"/>
              <a:t> images</a:t>
            </a:r>
          </a:p>
          <a:p>
            <a:pPr rtl="0"/>
            <a:r>
              <a:rPr lang="en-US" dirty="0" smtClean="0"/>
              <a:t>index color images</a:t>
            </a:r>
          </a:p>
          <a:p>
            <a:pPr rtl="0"/>
            <a:r>
              <a:rPr lang="en-US" dirty="0" smtClean="0"/>
              <a:t>BW images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69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331CD-C341-4B30-BFCE-2AF52D832B6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127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418" y="1557464"/>
            <a:ext cx="5351963" cy="435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44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4BF75-E100-4239-8225-08241DEE17FA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753" y="1447800"/>
            <a:ext cx="658329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14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F2156-850F-4547-874E-F8A722AD7D16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129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31" y="1544774"/>
            <a:ext cx="6546938" cy="437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64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447800"/>
            <a:ext cx="7772400" cy="4572000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این نرم افزار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case-sensitive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 smtClean="0"/>
              <a:t>است یعنی متغیر با حرف کوچک و متغیر با حرف بزرگ با هم فرق دارند.</a:t>
            </a:r>
            <a:endParaRPr lang="en-US" dirty="0" smtClean="0"/>
          </a:p>
          <a:p>
            <a:pPr rtl="0"/>
            <a:r>
              <a:rPr lang="en-US" dirty="0" smtClean="0"/>
              <a:t>a = [1 2 3]</a:t>
            </a:r>
          </a:p>
          <a:p>
            <a:pPr rtl="0"/>
            <a:r>
              <a:rPr lang="en-US" dirty="0" smtClean="0"/>
              <a:t>A</a:t>
            </a:r>
          </a:p>
          <a:p>
            <a:pPr rtl="0"/>
            <a:r>
              <a:rPr lang="en-US" sz="3600" dirty="0">
                <a:solidFill>
                  <a:srgbClr val="FF0000"/>
                </a:solidFill>
              </a:rPr>
              <a:t>??? Undefined function or variable 'A'.</a:t>
            </a:r>
            <a:endParaRPr lang="fa-IR" sz="3600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95C19445-78B2-4DAD-A97C-DC16760DFD5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EC17A-A950-41A3-A70D-7FDE3C6E1650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9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2E20-CFA4-4C39-A538-66F836682AD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130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418" y="1557464"/>
            <a:ext cx="5351963" cy="435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46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BAC6D-02E3-42F1-9AB2-93669662892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دستور </a:t>
            </a:r>
            <a:r>
              <a:rPr lang="en-US" dirty="0" err="1" smtClean="0"/>
              <a:t>imtool</a:t>
            </a:r>
            <a:r>
              <a:rPr lang="fa-IR" dirty="0" smtClean="0"/>
              <a:t> میتوان با توجه به حرکت موس مختصات، روشنایی، رنگ، نوع تصویر را مشاهده کرد.</a:t>
            </a:r>
          </a:p>
          <a:p>
            <a:pPr rtl="0"/>
            <a:r>
              <a:rPr lang="en-US" sz="1600" dirty="0" err="1" smtClean="0"/>
              <a:t>imtool</a:t>
            </a:r>
            <a:r>
              <a:rPr lang="en-US" sz="1600" dirty="0"/>
              <a:t>('</a:t>
            </a:r>
            <a:r>
              <a:rPr lang="en-US" sz="1600" dirty="0" err="1"/>
              <a:t>board.tif</a:t>
            </a:r>
            <a:r>
              <a:rPr lang="en-US" sz="1600" dirty="0"/>
              <a:t>')  </a:t>
            </a:r>
            <a:endParaRPr lang="en-US" sz="1600" dirty="0" smtClean="0"/>
          </a:p>
          <a:p>
            <a:r>
              <a:rPr lang="fa-IR" sz="1600" dirty="0">
                <a:solidFill>
                  <a:schemeClr val="accent1"/>
                </a:solidFill>
              </a:rPr>
              <a:t>☺ </a:t>
            </a:r>
            <a:r>
              <a:rPr lang="fa-IR" sz="1600" dirty="0" smtClean="0"/>
              <a:t>یک تصویر را با ابزار حرکت موس نمایش می‌دهد </a:t>
            </a:r>
            <a:endParaRPr lang="en-US" sz="1600" dirty="0"/>
          </a:p>
          <a:p>
            <a:pPr rtl="0"/>
            <a:r>
              <a:rPr lang="en-US" sz="1600" dirty="0"/>
              <a:t> </a:t>
            </a:r>
            <a:r>
              <a:rPr lang="en-US" sz="1600" dirty="0" smtClean="0"/>
              <a:t>[</a:t>
            </a:r>
            <a:r>
              <a:rPr lang="en-US" sz="1600" dirty="0" err="1"/>
              <a:t>X,map</a:t>
            </a:r>
            <a:r>
              <a:rPr lang="en-US" sz="1600" dirty="0"/>
              <a:t>] = </a:t>
            </a:r>
            <a:r>
              <a:rPr lang="en-US" sz="1600" dirty="0" err="1"/>
              <a:t>imread</a:t>
            </a:r>
            <a:r>
              <a:rPr lang="en-US" sz="1600" dirty="0"/>
              <a:t>('</a:t>
            </a:r>
            <a:r>
              <a:rPr lang="en-US" sz="1600" dirty="0" err="1"/>
              <a:t>trees.tif</a:t>
            </a:r>
            <a:r>
              <a:rPr lang="en-US" sz="1600" dirty="0"/>
              <a:t>');</a:t>
            </a:r>
          </a:p>
          <a:p>
            <a:pPr rtl="0"/>
            <a:r>
              <a:rPr lang="en-US" sz="1600" dirty="0" err="1" smtClean="0"/>
              <a:t>imtool</a:t>
            </a:r>
            <a:r>
              <a:rPr lang="en-US" sz="1600" dirty="0" smtClean="0"/>
              <a:t>(</a:t>
            </a:r>
            <a:r>
              <a:rPr lang="en-US" sz="1600" dirty="0" err="1" smtClean="0"/>
              <a:t>X,map</a:t>
            </a:r>
            <a:r>
              <a:rPr lang="en-US" sz="1600" dirty="0"/>
              <a:t>) </a:t>
            </a:r>
          </a:p>
          <a:p>
            <a:r>
              <a:rPr lang="fa-IR" sz="1600" dirty="0">
                <a:solidFill>
                  <a:schemeClr val="accent1"/>
                </a:solidFill>
              </a:rPr>
              <a:t>☺ </a:t>
            </a:r>
            <a:r>
              <a:rPr lang="fa-IR" sz="1600" dirty="0" smtClean="0"/>
              <a:t>یک تصویر ایندکس دار را نمایش میدهد</a:t>
            </a:r>
            <a:endParaRPr lang="en-US" sz="1600" dirty="0" smtClean="0"/>
          </a:p>
          <a:p>
            <a:pPr rtl="0"/>
            <a:r>
              <a:rPr lang="en-US" sz="1600" dirty="0" smtClean="0"/>
              <a:t>I </a:t>
            </a:r>
            <a:r>
              <a:rPr lang="en-US" sz="1600" dirty="0"/>
              <a:t>= </a:t>
            </a:r>
            <a:r>
              <a:rPr lang="en-US" sz="1600" dirty="0" err="1"/>
              <a:t>imread</a:t>
            </a:r>
            <a:r>
              <a:rPr lang="en-US" sz="1600" dirty="0"/>
              <a:t>('</a:t>
            </a:r>
            <a:r>
              <a:rPr lang="en-US" sz="1600" dirty="0" err="1"/>
              <a:t>cameraman.tif</a:t>
            </a:r>
            <a:r>
              <a:rPr lang="en-US" sz="1600" dirty="0"/>
              <a:t>');</a:t>
            </a:r>
          </a:p>
          <a:p>
            <a:pPr rtl="0"/>
            <a:r>
              <a:rPr lang="en-US" sz="1600" dirty="0" smtClean="0"/>
              <a:t> </a:t>
            </a:r>
            <a:r>
              <a:rPr lang="en-US" sz="1600" dirty="0" err="1"/>
              <a:t>imtool</a:t>
            </a:r>
            <a:r>
              <a:rPr lang="en-US" sz="1600" dirty="0"/>
              <a:t>(I) </a:t>
            </a:r>
            <a:endParaRPr lang="fa-IR" sz="1600" dirty="0" smtClean="0"/>
          </a:p>
          <a:p>
            <a:r>
              <a:rPr lang="fa-IR" sz="1600" dirty="0">
                <a:solidFill>
                  <a:schemeClr val="accent1"/>
                </a:solidFill>
              </a:rPr>
              <a:t>☺ </a:t>
            </a:r>
            <a:r>
              <a:rPr lang="fa-IR" sz="1600" dirty="0" smtClean="0"/>
              <a:t>می‌توان ابتدا تصویر را توسط </a:t>
            </a:r>
            <a:r>
              <a:rPr lang="en-US" sz="1600" dirty="0" err="1" smtClean="0"/>
              <a:t>imread</a:t>
            </a:r>
            <a:r>
              <a:rPr lang="fa-IR" sz="1600" dirty="0" smtClean="0"/>
              <a:t> خواند و سپس نمایش داد.</a:t>
            </a:r>
            <a:endParaRPr lang="en-US" sz="1600" dirty="0"/>
          </a:p>
          <a:p>
            <a:pPr rtl="0"/>
            <a:r>
              <a:rPr lang="en-US" sz="1600" dirty="0" smtClean="0"/>
              <a:t>h </a:t>
            </a:r>
            <a:r>
              <a:rPr lang="en-US" sz="1600" dirty="0"/>
              <a:t>= </a:t>
            </a:r>
            <a:r>
              <a:rPr lang="en-US" sz="1600" dirty="0" err="1"/>
              <a:t>imtool</a:t>
            </a:r>
            <a:r>
              <a:rPr lang="en-US" sz="1600" dirty="0"/>
              <a:t>(I,[0 80]);</a:t>
            </a:r>
          </a:p>
          <a:p>
            <a:pPr rtl="0"/>
            <a:r>
              <a:rPr lang="en-US" sz="1600" dirty="0" smtClean="0"/>
              <a:t>close(h</a:t>
            </a:r>
            <a:r>
              <a:rPr lang="en-US" sz="1600" dirty="0"/>
              <a:t>)</a:t>
            </a:r>
            <a:r>
              <a:rPr lang="fa-IR" sz="1600" dirty="0" smtClean="0"/>
              <a:t> </a:t>
            </a:r>
          </a:p>
          <a:p>
            <a:r>
              <a:rPr lang="fa-IR" sz="1600" dirty="0">
                <a:solidFill>
                  <a:schemeClr val="accent1"/>
                </a:solidFill>
              </a:rPr>
              <a:t>☺ </a:t>
            </a:r>
            <a:r>
              <a:rPr lang="fa-IR" sz="1600" dirty="0" smtClean="0"/>
              <a:t>پیکسل‌های </a:t>
            </a:r>
            <a:r>
              <a:rPr lang="fa-IR" sz="1600" dirty="0"/>
              <a:t>یک تصویر را که در یک  رنج مشخص قرار دارند نمایش </a:t>
            </a:r>
            <a:r>
              <a:rPr lang="fa-IR" sz="1600" dirty="0" smtClean="0"/>
              <a:t>می‌دهد </a:t>
            </a:r>
            <a:r>
              <a:rPr lang="fa-IR" sz="1600" dirty="0"/>
              <a:t>و سپس با استفاده از دستور </a:t>
            </a:r>
            <a:r>
              <a:rPr lang="en-US" sz="1600" dirty="0"/>
              <a:t>close </a:t>
            </a:r>
            <a:r>
              <a:rPr lang="fa-IR" sz="1600" dirty="0"/>
              <a:t> آن پنجره را می‌بندد.</a:t>
            </a:r>
          </a:p>
          <a:p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97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6E35-A89D-4723-8635-47B7CABDA1C2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با استفاده از دستور </a:t>
            </a:r>
            <a:r>
              <a:rPr lang="en-US" dirty="0" err="1" smtClean="0"/>
              <a:t>impixel</a:t>
            </a:r>
            <a:r>
              <a:rPr lang="fa-IR" dirty="0" smtClean="0"/>
              <a:t> می‌توان با دادن مختصات یک تصویر رنگ قرمز، سبز، آبی تصویر را استخراج کرد. </a:t>
            </a:r>
            <a:endParaRPr lang="en-US" dirty="0" smtClean="0"/>
          </a:p>
          <a:p>
            <a:pPr rtl="0"/>
            <a:r>
              <a:rPr lang="en-US" sz="1600" dirty="0" err="1" smtClean="0"/>
              <a:t>RGB</a:t>
            </a:r>
            <a:r>
              <a:rPr lang="en-US" sz="1600" dirty="0" smtClean="0"/>
              <a:t> </a:t>
            </a:r>
            <a:r>
              <a:rPr lang="en-US" sz="1600" dirty="0"/>
              <a:t>= </a:t>
            </a:r>
            <a:r>
              <a:rPr lang="en-US" sz="1600" dirty="0" err="1"/>
              <a:t>imread</a:t>
            </a:r>
            <a:r>
              <a:rPr lang="en-US" sz="1600" dirty="0"/>
              <a:t>('</a:t>
            </a:r>
            <a:r>
              <a:rPr lang="en-US" sz="1600" dirty="0" err="1"/>
              <a:t>peppers.png</a:t>
            </a:r>
            <a:r>
              <a:rPr lang="en-US" sz="1600" dirty="0"/>
              <a:t>');</a:t>
            </a:r>
          </a:p>
          <a:p>
            <a:pPr rtl="0"/>
            <a:r>
              <a:rPr lang="en-US" sz="1600" dirty="0"/>
              <a:t>        c = [12 146 410];</a:t>
            </a:r>
          </a:p>
          <a:p>
            <a:pPr rtl="0"/>
            <a:r>
              <a:rPr lang="en-US" sz="1600" dirty="0"/>
              <a:t>        r = [104 156 129];</a:t>
            </a:r>
          </a:p>
          <a:p>
            <a:pPr rtl="0"/>
            <a:r>
              <a:rPr lang="en-US" sz="1600" dirty="0"/>
              <a:t>        pixels = </a:t>
            </a:r>
            <a:r>
              <a:rPr lang="en-US" sz="1600" dirty="0" err="1"/>
              <a:t>impixel</a:t>
            </a:r>
            <a:r>
              <a:rPr lang="en-US" sz="1600" dirty="0"/>
              <a:t>(</a:t>
            </a:r>
            <a:r>
              <a:rPr lang="en-US" sz="1600" dirty="0" err="1"/>
              <a:t>RGB,c,r</a:t>
            </a:r>
            <a:r>
              <a:rPr lang="en-US" sz="1600" dirty="0" smtClean="0"/>
              <a:t>)</a:t>
            </a:r>
            <a:endParaRPr lang="fa-IR" sz="1600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صورتی که آرگومان این تابع یک تصویر سطوح خاکستری باشد قسمت‌های قرمز، سبز، آبی مساوی خواهد بود.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0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34DAD-2153-48BE-8E53-37138387E18B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با استفاده از دستور </a:t>
            </a:r>
            <a:r>
              <a:rPr lang="en-US" dirty="0" err="1" smtClean="0"/>
              <a:t>imfinfo</a:t>
            </a:r>
            <a:r>
              <a:rPr lang="fa-IR" dirty="0"/>
              <a:t> </a:t>
            </a:r>
            <a:r>
              <a:rPr lang="fa-IR" dirty="0" smtClean="0"/>
              <a:t>می‌توان اطلاعاتی در مورد یک تصویر به دست آورد.</a:t>
            </a:r>
          </a:p>
          <a:p>
            <a:pPr rtl="0"/>
            <a:r>
              <a:rPr lang="en-US" dirty="0" err="1"/>
              <a:t>imfinfo</a:t>
            </a:r>
            <a:r>
              <a:rPr lang="en-US" dirty="0"/>
              <a:t>('</a:t>
            </a:r>
            <a:r>
              <a:rPr lang="en-US" dirty="0" err="1"/>
              <a:t>cameraman.tif</a:t>
            </a:r>
            <a:r>
              <a:rPr lang="en-US" dirty="0" smtClean="0"/>
              <a:t>')</a:t>
            </a:r>
            <a:endParaRPr lang="fa-IR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این اطلاعات در مورد نوع تصویر، طول تصویر، عرض تصویر، عمق بیت، سایز و ... را مشخص می‌کند. این اطلاعات از هدر فایل تصویر خوانده می‌شود.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82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A0A87-E1BC-4587-896B-5964C673AB0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انواع داده‌ها</a:t>
            </a:r>
          </a:p>
          <a:p>
            <a:r>
              <a:rPr lang="en-US" dirty="0" err="1" smtClean="0"/>
              <a:t>Int8</a:t>
            </a:r>
            <a:r>
              <a:rPr lang="en-US" dirty="0" smtClean="0"/>
              <a:t> </a:t>
            </a:r>
            <a:r>
              <a:rPr lang="fa-IR" dirty="0" smtClean="0"/>
              <a:t> یک عدد 8 بیتی بین منفی 128 تا 127</a:t>
            </a:r>
            <a:endParaRPr lang="en-US" dirty="0" smtClean="0"/>
          </a:p>
          <a:p>
            <a:r>
              <a:rPr lang="en-US" dirty="0" err="1" smtClean="0"/>
              <a:t>Unit8</a:t>
            </a:r>
            <a:r>
              <a:rPr lang="fa-IR" dirty="0" smtClean="0"/>
              <a:t> یک عدد 8 بیتی بین 0 تا 255</a:t>
            </a:r>
            <a:endParaRPr lang="en-US" dirty="0" smtClean="0"/>
          </a:p>
          <a:p>
            <a:r>
              <a:rPr lang="en-US" dirty="0" err="1" smtClean="0"/>
              <a:t>Int16</a:t>
            </a:r>
            <a:r>
              <a:rPr lang="fa-IR" dirty="0" smtClean="0"/>
              <a:t> یک عدد 16 بیتی (مثبت و منفی) </a:t>
            </a:r>
          </a:p>
          <a:p>
            <a:r>
              <a:rPr lang="en-US" dirty="0" err="1" smtClean="0"/>
              <a:t>Uint16</a:t>
            </a:r>
            <a:r>
              <a:rPr lang="fa-IR" dirty="0" smtClean="0"/>
              <a:t> یک عدد 16 بیتی مثبت</a:t>
            </a:r>
            <a:endParaRPr lang="en-US" dirty="0" smtClean="0"/>
          </a:p>
          <a:p>
            <a:r>
              <a:rPr lang="en-US" dirty="0" err="1" smtClean="0"/>
              <a:t>Int32</a:t>
            </a:r>
            <a:r>
              <a:rPr lang="fa-IR" dirty="0" smtClean="0"/>
              <a:t> یک عدد 32 بیتی (مثبت و منفی) </a:t>
            </a:r>
            <a:endParaRPr lang="en-US" dirty="0" smtClean="0"/>
          </a:p>
          <a:p>
            <a:r>
              <a:rPr lang="en-US" dirty="0" err="1" smtClean="0"/>
              <a:t>Uint32</a:t>
            </a:r>
            <a:r>
              <a:rPr lang="fa-IR" dirty="0" smtClean="0"/>
              <a:t> یک عددد 32 بیتی مثبت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2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6D3A7-642A-4008-866B-88A805788FA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double</a:t>
            </a:r>
            <a:r>
              <a:rPr lang="fa-IR" dirty="0" smtClean="0"/>
              <a:t> یک عدد حقیقی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3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33BD-3E38-4BC7-B4A1-EB5CAFA80FA1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در انتهای یک دستور سمی‌کلون نگذاریم نتیجه‌ی محاسبات دیده می‌شود؛ ولی اگر سمی‌کلون بگذاریم عملیات انجام می‌شود ولی نتیجه‌ی محاسبات دیده نمی‌شود.</a:t>
            </a:r>
          </a:p>
          <a:p>
            <a:pPr rtl="0"/>
            <a:r>
              <a:rPr lang="en-US" sz="2400" dirty="0"/>
              <a:t>&gt;&gt; </a:t>
            </a:r>
            <a:r>
              <a:rPr lang="en-US" sz="2400" dirty="0" smtClean="0"/>
              <a:t>a</a:t>
            </a:r>
            <a:r>
              <a:rPr lang="fa-IR" sz="2400" dirty="0" smtClean="0"/>
              <a:t> </a:t>
            </a:r>
            <a:r>
              <a:rPr lang="en-US" sz="2400" dirty="0" smtClean="0"/>
              <a:t>=</a:t>
            </a:r>
            <a:r>
              <a:rPr lang="fa-IR" sz="2400" dirty="0" smtClean="0"/>
              <a:t> </a:t>
            </a:r>
            <a:r>
              <a:rPr lang="en-US" sz="2400" dirty="0" smtClean="0"/>
              <a:t>2+3-5</a:t>
            </a:r>
            <a:endParaRPr lang="en-US" sz="2400" dirty="0"/>
          </a:p>
          <a:p>
            <a:pPr rtl="0"/>
            <a:r>
              <a:rPr lang="en-US" sz="2400" dirty="0" smtClean="0"/>
              <a:t>a </a:t>
            </a:r>
            <a:r>
              <a:rPr lang="en-US" sz="2400" dirty="0"/>
              <a:t>=</a:t>
            </a:r>
          </a:p>
          <a:p>
            <a:pPr rtl="0"/>
            <a:endParaRPr lang="en-US" sz="2400" dirty="0"/>
          </a:p>
          <a:p>
            <a:pPr rtl="0"/>
            <a:r>
              <a:rPr lang="en-US" sz="2400" dirty="0"/>
              <a:t>     0</a:t>
            </a:r>
          </a:p>
          <a:p>
            <a:pPr rtl="0"/>
            <a:r>
              <a:rPr lang="en-US" sz="2400" dirty="0" smtClean="0"/>
              <a:t>&gt;&gt; a</a:t>
            </a:r>
            <a:r>
              <a:rPr lang="fa-IR" sz="2400" dirty="0" smtClean="0"/>
              <a:t> </a:t>
            </a:r>
            <a:r>
              <a:rPr lang="en-US" sz="2400" dirty="0" smtClean="0"/>
              <a:t>=</a:t>
            </a:r>
            <a:r>
              <a:rPr lang="fa-IR" sz="2400" dirty="0" smtClean="0"/>
              <a:t> </a:t>
            </a:r>
            <a:r>
              <a:rPr lang="en-US" sz="2400" dirty="0" smtClean="0"/>
              <a:t>2+3-5</a:t>
            </a:r>
            <a:r>
              <a:rPr lang="en-US" sz="2400" dirty="0"/>
              <a:t>;</a:t>
            </a:r>
          </a:p>
          <a:p>
            <a:pPr rtl="0"/>
            <a:r>
              <a:rPr lang="en-US" sz="2400" dirty="0"/>
              <a:t>&gt;&gt; 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82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تعریف یک ماتریس با زدن </a:t>
            </a:r>
            <a:r>
              <a:rPr lang="en-US" dirty="0" smtClean="0"/>
              <a:t>Enter</a:t>
            </a:r>
            <a:r>
              <a:rPr lang="fa-IR" dirty="0" smtClean="0"/>
              <a:t> می‌توان سطر‌ها را از هم جدا کرد. </a:t>
            </a:r>
            <a:endParaRPr lang="en-US" dirty="0" smtClean="0"/>
          </a:p>
          <a:p>
            <a:pPr marL="0" indent="0" rtl="0"/>
            <a:r>
              <a:rPr lang="en-US" dirty="0" smtClean="0">
                <a:cs typeface="Times New Roman" pitchFamily="18" charset="0"/>
              </a:rPr>
              <a:t>a</a:t>
            </a:r>
            <a:r>
              <a:rPr lang="fa-IR" dirty="0" smtClean="0"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=</a:t>
            </a:r>
            <a:r>
              <a:rPr lang="fa-IR" dirty="0">
                <a:cs typeface="Times New Roman" pitchFamily="18" charset="0"/>
              </a:rPr>
              <a:t> </a:t>
            </a:r>
            <a:r>
              <a:rPr lang="en-US" dirty="0">
                <a:cs typeface="Times New Roman" pitchFamily="18" charset="0"/>
              </a:rPr>
              <a:t>[1 2 3</a:t>
            </a:r>
          </a:p>
          <a:p>
            <a:pPr marL="0" indent="0" rtl="0"/>
            <a:r>
              <a:rPr lang="en-US" dirty="0">
                <a:cs typeface="Times New Roman" pitchFamily="18" charset="0"/>
              </a:rPr>
              <a:t>4 5 6</a:t>
            </a:r>
          </a:p>
          <a:p>
            <a:pPr marL="0" indent="0" rtl="0"/>
            <a:r>
              <a:rPr lang="en-US" dirty="0">
                <a:cs typeface="Times New Roman" pitchFamily="18" charset="0"/>
              </a:rPr>
              <a:t>7 8 9]</a:t>
            </a:r>
          </a:p>
          <a:p>
            <a:pPr marL="0" indent="0"/>
            <a:r>
              <a:rPr lang="fa-IR" dirty="0">
                <a:solidFill>
                  <a:srgbClr val="00B050"/>
                </a:solidFill>
              </a:rPr>
              <a:t>☺</a:t>
            </a:r>
            <a:r>
              <a:rPr lang="fa-IR" dirty="0">
                <a:solidFill>
                  <a:schemeClr val="accent1"/>
                </a:solidFill>
              </a:rPr>
              <a:t> </a:t>
            </a:r>
            <a:r>
              <a:rPr lang="fa-IR" dirty="0" smtClean="0"/>
              <a:t>دقت کنید ایندکس بردار و ماتریس از یک شروع می‌شود.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31D0E260-2307-40AC-85B9-E4892693846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E125-C6C2-4CD4-AEB9-407F992348E2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4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یک سطر طولانی باشد می‌توان با گذاشتن سه نقطه ادامه دستور را در سطر بعد نوشت.</a:t>
            </a:r>
            <a:endParaRPr lang="en-US" dirty="0" smtClean="0"/>
          </a:p>
          <a:p>
            <a:pPr marL="0" indent="0" algn="l" rtl="0"/>
            <a:r>
              <a:rPr lang="en-US" dirty="0" smtClean="0">
                <a:cs typeface="Times New Roman" pitchFamily="18" charset="0"/>
              </a:rPr>
              <a:t>g </a:t>
            </a:r>
            <a:r>
              <a:rPr lang="en-US" dirty="0">
                <a:cs typeface="Times New Roman" pitchFamily="18" charset="0"/>
              </a:rPr>
              <a:t>= [1 2 3 …</a:t>
            </a:r>
          </a:p>
          <a:p>
            <a:pPr marL="0" indent="0" algn="l" rtl="0"/>
            <a:r>
              <a:rPr lang="en-US" dirty="0">
                <a:cs typeface="Times New Roman" pitchFamily="18" charset="0"/>
              </a:rPr>
              <a:t>4 5; 6 7 8 9 10;11 …</a:t>
            </a:r>
          </a:p>
          <a:p>
            <a:pPr marL="0" indent="0" algn="l" rtl="0"/>
            <a:r>
              <a:rPr lang="en-US" dirty="0">
                <a:cs typeface="Times New Roman" pitchFamily="18" charset="0"/>
              </a:rPr>
              <a:t>1 2 13 14 15]</a:t>
            </a:r>
          </a:p>
          <a:p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F0752EBF-530A-43D5-8F1E-AD4D3BF8D7B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083E-8C2C-4E74-A2EA-C8DA631BC72A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62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بعد از تعریف یک متغیر می‌توان این متغیر را گسترش داد. عناصر تعریف نشده با مقدار صفر پر می‌شود.</a:t>
            </a:r>
          </a:p>
          <a:p>
            <a:pPr marL="0" indent="0" rtl="0">
              <a:buNone/>
            </a:pPr>
            <a:r>
              <a:rPr lang="en-US" dirty="0" smtClean="0"/>
              <a:t>g(4,1)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16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مقداردهی به یک عنصر ماتریس به صورت زیر عمل می‌شود.                                                  </a:t>
            </a:r>
            <a:endParaRPr lang="en-US" dirty="0" smtClean="0"/>
          </a:p>
          <a:p>
            <a:pPr rtl="0"/>
            <a:r>
              <a:rPr lang="en-US" dirty="0" smtClean="0"/>
              <a:t>g(4,</a:t>
            </a:r>
            <a:r>
              <a:rPr lang="fa-IR" dirty="0" smtClean="0"/>
              <a:t> </a:t>
            </a:r>
            <a:r>
              <a:rPr lang="en-US" dirty="0" smtClean="0"/>
              <a:t>2)</a:t>
            </a:r>
            <a:r>
              <a:rPr lang="fa-IR" dirty="0" smtClean="0"/>
              <a:t> </a:t>
            </a:r>
            <a:r>
              <a:rPr lang="en-US" dirty="0" smtClean="0"/>
              <a:t>=15</a:t>
            </a:r>
            <a:endParaRPr lang="fa-IR" dirty="0" smtClean="0"/>
          </a:p>
          <a:p>
            <a:r>
              <a:rPr lang="fa-IR" dirty="0">
                <a:solidFill>
                  <a:srgbClr val="00B050"/>
                </a:solidFill>
              </a:rPr>
              <a:t>☺ </a:t>
            </a:r>
            <a:r>
              <a:rPr lang="fa-IR" dirty="0" smtClean="0"/>
              <a:t>تذکر:</a:t>
            </a:r>
            <a:r>
              <a:rPr lang="fa-IR" dirty="0" smtClean="0">
                <a:solidFill>
                  <a:srgbClr val="00B050"/>
                </a:solidFill>
              </a:rPr>
              <a:t> </a:t>
            </a:r>
            <a:r>
              <a:rPr lang="fa-IR" dirty="0" smtClean="0"/>
              <a:t>از کروشه استفاده نکنید.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2D675808-5613-4F71-A5A0-462C1186DAA2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CABC3-6AC4-492B-B5FE-FED88BA8BF5E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86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71EA5-C1AD-4CD6-B017-4E58F78F2A30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تعریف یک محدوده از اعداد به فرم زیر عمل می‌شود.</a:t>
            </a:r>
          </a:p>
          <a:p>
            <a:pPr rtl="0"/>
            <a:r>
              <a:rPr lang="en-US" dirty="0" smtClean="0"/>
              <a:t>e = 1:5</a:t>
            </a:r>
          </a:p>
          <a:p>
            <a:pPr rtl="0"/>
            <a:r>
              <a:rPr lang="en-US" dirty="0" smtClean="0"/>
              <a:t>p = 1:2:10</a:t>
            </a:r>
          </a:p>
          <a:p>
            <a:pPr rtl="0"/>
            <a:r>
              <a:rPr lang="en-US" dirty="0" smtClean="0"/>
              <a:t>q = 10:0</a:t>
            </a:r>
          </a:p>
          <a:p>
            <a:pPr rtl="0"/>
            <a:r>
              <a:rPr lang="en-US" dirty="0" smtClean="0"/>
              <a:t>e = 100:-10:50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63D9-3988-4ECC-896C-DF09B86B1A62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دقت کنید با قرار دادن مقدار جدید در یک متغیر مقدار قبلی پاک خواهد شد.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دقت کنید در یک خط می‌توان چندین فرمان را با هم اجرا کرد. فقط کافی است فرمان‌ها را با کاما یا با سمیکلن از هم جدا کرد.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دقت کنید هرگاه نتیجه‌ی محاسبات در متغیری قرار داده نشود، نتیجه در متغیر </a:t>
            </a:r>
            <a:r>
              <a:rPr lang="en-US" dirty="0" smtClean="0"/>
              <a:t>ans</a:t>
            </a:r>
            <a:r>
              <a:rPr lang="fa-IR" dirty="0" smtClean="0"/>
              <a:t> قرار می‌گیرد.  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0B8C-72C1-4224-BA23-546E4D3AEF1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D0826-931E-4DB1-9BEB-BD93EEF8888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1026616"/>
            <a:ext cx="75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4400" dirty="0">
                <a:cs typeface="B Kamran" pitchFamily="2" charset="-78"/>
              </a:rPr>
              <a:t>حضرت علی علیه‌السلام:</a:t>
            </a:r>
          </a:p>
          <a:p>
            <a:pPr algn="r"/>
            <a:endParaRPr lang="fa-IR" sz="4400" dirty="0">
              <a:cs typeface="B Kamran" pitchFamily="2" charset="-78"/>
            </a:endParaRPr>
          </a:p>
          <a:p>
            <a:pPr algn="ctr"/>
            <a:r>
              <a:rPr lang="fa-IR" sz="4400" dirty="0">
                <a:solidFill>
                  <a:srgbClr val="FF0000"/>
                </a:solidFill>
                <a:cs typeface="B Kamran" pitchFamily="2" charset="-78"/>
              </a:rPr>
              <a:t>«اَشجَعُ النّاسِ مَن غَلَبَ الجَهلِ بِالعلمِ»</a:t>
            </a:r>
          </a:p>
          <a:p>
            <a:pPr algn="ctr"/>
            <a:endParaRPr lang="fa-IR" sz="4400" dirty="0">
              <a:cs typeface="B Kamran" pitchFamily="2" charset="-78"/>
            </a:endParaRPr>
          </a:p>
          <a:p>
            <a:pPr algn="ctr"/>
            <a:r>
              <a:rPr lang="fa-IR" sz="4400" dirty="0">
                <a:cs typeface="B Kamran" pitchFamily="2" charset="-78"/>
              </a:rPr>
              <a:t>شجاع‌ترین مردم کسی است که به وسیله دانش بر نادانی خود غلبه کند.</a:t>
            </a:r>
            <a:endParaRPr lang="en-US" sz="4400" dirty="0"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357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524000"/>
            <a:ext cx="7772400" cy="4572000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دسترسی به یک عضو ماتریس با مشخص کردن سطر و ستون می‌توان به آن عضو دسترسی پیدا کرد.</a:t>
            </a:r>
          </a:p>
          <a:p>
            <a:pPr marL="0" indent="0"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 = g(2,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</a:t>
            </a:r>
          </a:p>
          <a:p>
            <a:pPr marL="0" indent="0"/>
            <a:r>
              <a:rPr lang="fa-IR" dirty="0">
                <a:solidFill>
                  <a:srgbClr val="00B050"/>
                </a:solidFill>
              </a:rPr>
              <a:t>☺</a:t>
            </a:r>
            <a:r>
              <a:rPr lang="fa-IR" dirty="0">
                <a:solidFill>
                  <a:schemeClr val="accent1"/>
                </a:solidFill>
              </a:rPr>
              <a:t> </a:t>
            </a:r>
            <a:r>
              <a:rPr lang="fa-IR" dirty="0" smtClean="0"/>
              <a:t>تذکر: در برنامه‌های ابتدایی که دانشجویان می‌نویسند از کروشه استفاده می‌کنند و باعث ایجاد خطا می‌شود.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624B3EB4-34A2-494E-9E31-566AD1EAEFA0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FEC2C-6B3A-4E0C-8FC6-C9BFC2CB5BA9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31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دسترسی یک عنصر ماتریس از ایندکس‌گذاری یک بعدی نیز می‌توان استفاده کرد. ایندکس به صورت ستونی شمرده می‌شود.</a:t>
            </a:r>
          </a:p>
          <a:p>
            <a:pPr marL="0" indent="0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fa-I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g(7)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ایندکس خارج از رنج مربوطه باشد با دادن پیام، اشتباه مربوطه اعلام می‌شود.</a:t>
            </a:r>
          </a:p>
          <a:p>
            <a:pPr marL="0" indent="0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 = g(4,1)</a:t>
            </a:r>
            <a:endParaRPr lang="fa-IR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34BA60F6-F7C9-430A-8CC4-267DAC5F74C4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231C-48A5-4102-AF33-ACEE1159BA2F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25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274638"/>
            <a:ext cx="7772400" cy="1143000"/>
          </a:xfrm>
        </p:spPr>
        <p:txBody>
          <a:bodyPr>
            <a:normAutofit/>
          </a:bodyPr>
          <a:lstStyle/>
          <a:p>
            <a:r>
              <a:rPr lang="fa-IR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علامت : برای انتخاب تمام سطر یا تمام ستون استفاده می‌شود.</a:t>
            </a:r>
          </a:p>
          <a:p>
            <a:pPr marL="0" indent="0" algn="l" rtl="0">
              <a:buNone/>
            </a:pPr>
            <a:r>
              <a:rPr lang="en-US" dirty="0" smtClean="0"/>
              <a:t>c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a(:,</a:t>
            </a:r>
            <a:r>
              <a:rPr lang="fa-IR" dirty="0" smtClean="0"/>
              <a:t> </a:t>
            </a:r>
            <a:r>
              <a:rPr lang="en-US" dirty="0" smtClean="0"/>
              <a:t>3)</a:t>
            </a:r>
          </a:p>
          <a:p>
            <a:pPr marL="0" indent="0" algn="l" rtl="0">
              <a:buNone/>
            </a:pPr>
            <a:r>
              <a:rPr lang="en-US" dirty="0" smtClean="0"/>
              <a:t>b = a(1:3,</a:t>
            </a:r>
            <a:r>
              <a:rPr lang="fa-IR" dirty="0" smtClean="0"/>
              <a:t> </a:t>
            </a:r>
            <a:r>
              <a:rPr lang="en-US" dirty="0" smtClean="0"/>
              <a:t>3)</a:t>
            </a:r>
          </a:p>
          <a:p>
            <a:pPr marL="0" indent="0" algn="l" rtl="0">
              <a:buNone/>
            </a:pPr>
            <a:r>
              <a:rPr lang="en-US" dirty="0" smtClean="0"/>
              <a:t>r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a(2,</a:t>
            </a:r>
            <a:r>
              <a:rPr lang="fa-IR" dirty="0" smtClean="0"/>
              <a:t> </a:t>
            </a:r>
            <a:r>
              <a:rPr lang="en-US" dirty="0" smtClean="0"/>
              <a:t>:)</a:t>
            </a:r>
          </a:p>
          <a:p>
            <a:pPr marL="0" indent="0" algn="l" rtl="0">
              <a:buNone/>
            </a:pPr>
            <a:r>
              <a:rPr lang="en-US" dirty="0" smtClean="0"/>
              <a:t>t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a(1:2,</a:t>
            </a:r>
            <a:r>
              <a:rPr lang="fa-IR" dirty="0" smtClean="0"/>
              <a:t> </a:t>
            </a:r>
            <a:r>
              <a:rPr lang="en-US" dirty="0" smtClean="0"/>
              <a:t>1:3)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DB8BBE25-D151-4CE8-BE7B-E3FD90708014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45C43-BF2F-4E25-9952-240FBF4300C5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0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پاک کردن صفحه‌ی نمایش از دستور </a:t>
            </a:r>
            <a:r>
              <a:rPr lang="en-US" dirty="0" smtClean="0"/>
              <a:t>clc</a:t>
            </a:r>
            <a:r>
              <a:rPr lang="fa-IR" dirty="0" smtClean="0"/>
              <a:t> استفاده می‌شود.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حذف کردن یک متغیر از دستور </a:t>
            </a:r>
            <a:r>
              <a:rPr lang="en-US" dirty="0" smtClean="0"/>
              <a:t>clear</a:t>
            </a:r>
            <a:r>
              <a:rPr lang="fa-IR" dirty="0" smtClean="0"/>
              <a:t> به همراه نام متغیر یا متغیرها استفاده می‌شود.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حذف همه‌ی متغیرها از دستور </a:t>
            </a:r>
            <a:r>
              <a:rPr lang="en-US" dirty="0" smtClean="0"/>
              <a:t>clear all</a:t>
            </a:r>
            <a:r>
              <a:rPr lang="fa-IR" dirty="0" smtClean="0"/>
              <a:t> استفاده می‌شود.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76AB718E-2CCA-4632-A441-5BF1D258106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6A59-8C42-48F4-9E0F-4BB5CEE7687F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4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8BA21-756F-49B8-B893-48E3FE58552F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مشاهده‌ی کلیه‌ی متغیرهای تعریف شده از دستور </a:t>
            </a:r>
            <a:r>
              <a:rPr lang="en-US" dirty="0" smtClean="0"/>
              <a:t>who</a:t>
            </a:r>
            <a:r>
              <a:rPr lang="fa-IR" dirty="0" smtClean="0"/>
              <a:t> استفاده می‌شود.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مشاهده‌ی اطلاعاتی در مورد یک متغیر به صورت زیر عمل می‌شود.</a:t>
            </a:r>
          </a:p>
          <a:p>
            <a:pPr rtl="0"/>
            <a:r>
              <a:rPr lang="en-US" dirty="0" smtClean="0"/>
              <a:t>whos </a:t>
            </a:r>
            <a:r>
              <a:rPr lang="fa-IR" dirty="0" smtClean="0"/>
              <a:t>اسم متغیر</a:t>
            </a:r>
          </a:p>
          <a:p>
            <a:pPr rtl="0"/>
            <a:r>
              <a:rPr lang="en-US" dirty="0" smtClean="0"/>
              <a:t>whos a,</a:t>
            </a:r>
            <a:r>
              <a:rPr lang="fa-IR" dirty="0" smtClean="0"/>
              <a:t> </a:t>
            </a:r>
            <a:r>
              <a:rPr lang="en-US" dirty="0" smtClean="0"/>
              <a:t>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fa-IR" dirty="0" smtClean="0"/>
              <a:t>19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کلیدهای جهت‌نمای بالا و پایین می‌توان دستورات بعدی و قبلی را آورد.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بر روی یک دستور در قسمت </a:t>
            </a:r>
            <a:r>
              <a:rPr lang="en-US" sz="2400" dirty="0" smtClean="0"/>
              <a:t>History</a:t>
            </a:r>
            <a:r>
              <a:rPr lang="fa-IR" dirty="0" smtClean="0"/>
              <a:t>  کلیک کنید آن دستور مجددا اجرا می‌شود.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توقف اجرای یک برنامه می‌توان از کلید ترکیبی </a:t>
            </a:r>
            <a:r>
              <a:rPr lang="en-US" sz="2400" dirty="0" smtClean="0"/>
              <a:t>CTRL+C</a:t>
            </a:r>
            <a:r>
              <a:rPr lang="fa-IR" dirty="0" smtClean="0"/>
              <a:t> یا در بعضی کامپیوترها از </a:t>
            </a:r>
            <a:r>
              <a:rPr lang="en-US" sz="2400" dirty="0" smtClean="0"/>
              <a:t>CTRL+BREAK</a:t>
            </a:r>
            <a:r>
              <a:rPr lang="fa-IR" dirty="0" smtClean="0"/>
              <a:t> استفاده کرد.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3F977-217E-44FC-8619-AF1AC7E77141}" type="datetime1">
              <a:rPr lang="en-US" smtClean="0"/>
              <a:t>2/11/2013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استفاده انتهای یک متغیر از </a:t>
            </a:r>
            <a:r>
              <a:rPr lang="en-US" dirty="0" smtClean="0"/>
              <a:t>end</a:t>
            </a:r>
            <a:r>
              <a:rPr lang="fa-IR" dirty="0" smtClean="0"/>
              <a:t> استفاده می‌شود.</a:t>
            </a:r>
          </a:p>
          <a:p>
            <a:pPr marL="0" indent="0" rtl="0">
              <a:buNone/>
            </a:pPr>
            <a:r>
              <a:rPr lang="en-US" dirty="0" smtClean="0"/>
              <a:t>g(3,</a:t>
            </a:r>
            <a:r>
              <a:rPr lang="fa-IR" dirty="0" smtClean="0"/>
              <a:t> </a:t>
            </a:r>
            <a:r>
              <a:rPr lang="en-US" dirty="0" smtClean="0"/>
              <a:t>2:</a:t>
            </a:r>
            <a:r>
              <a:rPr lang="fa-IR" dirty="0" smtClean="0"/>
              <a:t> </a:t>
            </a:r>
            <a:r>
              <a:rPr lang="en-US" dirty="0" smtClean="0"/>
              <a:t>end)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مشخص کردن سطر یا ستون خاصی از شماره آن به فرم زیر استفاده می‌شود.</a:t>
            </a:r>
          </a:p>
          <a:p>
            <a:pPr marL="0" indent="0" rtl="0">
              <a:buNone/>
            </a:pPr>
            <a:r>
              <a:rPr lang="en-US" dirty="0" smtClean="0"/>
              <a:t>h = g(:,</a:t>
            </a:r>
            <a:r>
              <a:rPr lang="fa-IR" dirty="0" smtClean="0"/>
              <a:t> </a:t>
            </a:r>
            <a:r>
              <a:rPr lang="en-US" dirty="0" smtClean="0"/>
              <a:t>[1 3 2 4 5])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B73AE96D-D32A-4992-9112-97E9478EF781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BFE99-FC5F-40D1-B91E-A347D0918806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45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همان طور که ملاحظه می‌شود ترتیب انتخاب را نیز به دلخواه می‌توان تعیین نمود.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نرم‌افزار می‌توان ابعاد یک ماتریس را گسترش داد.</a:t>
            </a:r>
          </a:p>
          <a:p>
            <a:pPr rtl="0"/>
            <a:r>
              <a:rPr lang="en-US" dirty="0" smtClean="0"/>
              <a:t>a = [1 2 3; 4 5 6]</a:t>
            </a:r>
          </a:p>
          <a:p>
            <a:pPr rtl="0"/>
            <a:r>
              <a:rPr lang="en-US" dirty="0" smtClean="0"/>
              <a:t>b = [a; 7 8 9]</a:t>
            </a:r>
            <a:endParaRPr lang="fa-IR" dirty="0" smtClean="0"/>
          </a:p>
          <a:p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301747F9-D62A-4D9B-8CB7-8182C83AEF6C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3CE55-E7D2-4599-8C68-6317F33524F6}" type="datetime1">
              <a:rPr lang="en-US" smtClean="0"/>
              <a:t>2/11/2013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69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3338-E5CA-4B9E-9E0A-2E91ADDFA544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m =</a:t>
            </a:r>
            <a:r>
              <a:rPr lang="fa-IR" dirty="0" smtClean="0"/>
              <a:t> </a:t>
            </a:r>
            <a:r>
              <a:rPr lang="en-US" dirty="0" smtClean="0"/>
              <a:t>[]</a:t>
            </a:r>
          </a:p>
          <a:p>
            <a:pPr rtl="0"/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1:10</a:t>
            </a:r>
          </a:p>
          <a:p>
            <a:pPr rtl="0"/>
            <a:r>
              <a:rPr lang="en-US" dirty="0" smtClean="0"/>
              <a:t>m =</a:t>
            </a:r>
            <a:r>
              <a:rPr lang="fa-IR" dirty="0" smtClean="0"/>
              <a:t> </a:t>
            </a:r>
            <a:r>
              <a:rPr lang="en-US" dirty="0" smtClean="0"/>
              <a:t>[m; </a:t>
            </a:r>
            <a:r>
              <a:rPr lang="en-US" dirty="0" err="1" smtClean="0"/>
              <a:t>i</a:t>
            </a:r>
            <a:r>
              <a:rPr lang="en-US" dirty="0" smtClean="0"/>
              <a:t>]</a:t>
            </a:r>
          </a:p>
          <a:p>
            <a:pPr rtl="0"/>
            <a:r>
              <a:rPr lang="en-US" dirty="0" smtClean="0"/>
              <a:t>end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مثال ماتریس </a:t>
            </a:r>
            <a:r>
              <a:rPr lang="en-US" dirty="0" smtClean="0"/>
              <a:t>m</a:t>
            </a:r>
            <a:r>
              <a:rPr lang="fa-IR" dirty="0" smtClean="0"/>
              <a:t> ابتدا خالی است و سپس در حلقه‌ی </a:t>
            </a:r>
            <a:r>
              <a:rPr lang="en-US" dirty="0" smtClean="0"/>
              <a:t>for</a:t>
            </a:r>
            <a:r>
              <a:rPr lang="fa-IR" dirty="0" smtClean="0"/>
              <a:t> این ماتریس بزرگ‌تر می‌شود.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AAF1-9A11-4998-B9DA-4F203A25F13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تبدیل یک ماتریس به یک بردار با استفاده از : می‌توان این عمل را به صورت زیر انجام داد.</a:t>
            </a:r>
          </a:p>
          <a:p>
            <a:pPr rtl="0"/>
            <a:r>
              <a:rPr lang="en-US" smtClean="0"/>
              <a:t>b = a</a:t>
            </a:r>
            <a:r>
              <a:rPr lang="en-US" dirty="0" smtClean="0"/>
              <a:t>(:)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حالت عناصر ماتریس به صورت ستونی و از ستون اول به بعد پشت سر هم قرار می‌گیرند. به عبارتی در یک ماتریس با </a:t>
            </a:r>
            <a:r>
              <a:rPr lang="en-US" dirty="0" smtClean="0"/>
              <a:t>r</a:t>
            </a:r>
            <a:r>
              <a:rPr lang="fa-IR" dirty="0" smtClean="0"/>
              <a:t> ردیف و </a:t>
            </a:r>
            <a:r>
              <a:rPr lang="en-US" dirty="0" smtClean="0"/>
              <a:t>c</a:t>
            </a:r>
            <a:r>
              <a:rPr lang="fa-IR" dirty="0" smtClean="0"/>
              <a:t> ستون عنصر </a:t>
            </a:r>
            <a:r>
              <a:rPr lang="en-US" dirty="0" smtClean="0"/>
              <a:t>a(</a:t>
            </a:r>
            <a:r>
              <a:rPr lang="en-US" dirty="0" err="1" smtClean="0"/>
              <a:t>i</a:t>
            </a:r>
            <a:r>
              <a:rPr lang="en-US" dirty="0" smtClean="0"/>
              <a:t>, j)</a:t>
            </a:r>
            <a:r>
              <a:rPr lang="fa-IR" dirty="0" smtClean="0"/>
              <a:t> در </a:t>
            </a:r>
            <a:r>
              <a:rPr lang="en-US" dirty="0" smtClean="0"/>
              <a:t>a(</a:t>
            </a:r>
            <a:r>
              <a:rPr lang="en-US" dirty="0" err="1" smtClean="0"/>
              <a:t>i+r</a:t>
            </a:r>
            <a:r>
              <a:rPr lang="en-US" dirty="0" smtClean="0"/>
              <a:t>(j-1))</a:t>
            </a:r>
            <a:r>
              <a:rPr lang="fa-IR" dirty="0" smtClean="0"/>
              <a:t> قرار می‌گیرد.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dirty="0" smtClean="0">
                <a:latin typeface="IranNastaliq" pitchFamily="18" charset="0"/>
                <a:cs typeface="IranNastaliq" pitchFamily="18" charset="0"/>
              </a:rPr>
              <a:t> </a:t>
            </a:r>
            <a:r>
              <a:rPr lang="fa-IR" sz="4400" dirty="0" smtClean="0">
                <a:latin typeface="IranNastaliq" pitchFamily="18" charset="0"/>
                <a:cs typeface="IranNastaliq" pitchFamily="18" charset="0"/>
              </a:rPr>
              <a:t> علی محمد لطیف و محمدرضا دهقاني محمودآبادي</a:t>
            </a:r>
          </a:p>
          <a:p>
            <a:r>
              <a:rPr lang="fa-IR" sz="4400" dirty="0" smtClean="0">
                <a:latin typeface="IranNastaliq" pitchFamily="18" charset="0"/>
                <a:cs typeface="IranNastaliq" pitchFamily="18" charset="0"/>
              </a:rPr>
              <a:t>دانشگاه یزد</a:t>
            </a:r>
          </a:p>
          <a:p>
            <a:r>
              <a:rPr lang="fa-IR" sz="4400" dirty="0" smtClean="0">
                <a:latin typeface="IranNastaliq" pitchFamily="18" charset="0"/>
                <a:cs typeface="IranNastaliq" pitchFamily="18" charset="0"/>
              </a:rPr>
              <a:t>دانشکده برق و کامپیوتر</a:t>
            </a:r>
            <a:endParaRPr lang="en-US" sz="44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 sz="8000" smtClean="0">
                <a:latin typeface="IranNastaliq" pitchFamily="18" charset="0"/>
                <a:cs typeface="IranNastaliq" pitchFamily="18" charset="0"/>
              </a:rPr>
              <a:t>آموزش نرم افزار</a:t>
            </a:r>
            <a:r>
              <a:rPr lang="fa-IR" smtClean="0"/>
              <a:t> </a:t>
            </a:r>
            <a:r>
              <a:rPr lang="en-US" dirty="0" smtClean="0"/>
              <a:t>Matlab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73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نرم افزار چندین متغیر پر استفاده به صورت کلمه کلیدی تعریف شده است. نام این متغیر به همین صورت باید استفاده شود.</a:t>
            </a:r>
          </a:p>
          <a:p>
            <a:pPr marL="0" indent="0" algn="l" rtl="0">
              <a:buNone/>
            </a:pPr>
            <a:r>
              <a:rPr lang="en-US" dirty="0" err="1" smtClean="0"/>
              <a:t>const</a:t>
            </a:r>
            <a:r>
              <a:rPr lang="en-US" dirty="0" smtClean="0"/>
              <a:t> = [pi, j, </a:t>
            </a:r>
            <a:r>
              <a:rPr lang="en-US" dirty="0" err="1" smtClean="0"/>
              <a:t>inf</a:t>
            </a:r>
            <a:r>
              <a:rPr lang="en-US" dirty="0" smtClean="0"/>
              <a:t>, </a:t>
            </a:r>
            <a:r>
              <a:rPr lang="en-US" dirty="0" err="1" smtClean="0"/>
              <a:t>NaN</a:t>
            </a:r>
            <a:r>
              <a:rPr lang="en-US" dirty="0" smtClean="0"/>
              <a:t>]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err="1" smtClean="0"/>
              <a:t>NaN</a:t>
            </a:r>
            <a:r>
              <a:rPr lang="en-US" dirty="0" smtClean="0"/>
              <a:t> : Not a Number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</a:t>
            </a:r>
            <a:r>
              <a:rPr lang="en-US" dirty="0" err="1" smtClean="0"/>
              <a:t>i</a:t>
            </a:r>
            <a:r>
              <a:rPr lang="fa-IR" dirty="0" smtClean="0"/>
              <a:t> و </a:t>
            </a:r>
            <a:r>
              <a:rPr lang="en-US" dirty="0" smtClean="0"/>
              <a:t>j</a:t>
            </a:r>
            <a:r>
              <a:rPr lang="fa-IR" dirty="0" smtClean="0"/>
              <a:t> می‌توان به عنوان یک متغیر نیز استفاده کرد.</a:t>
            </a:r>
            <a:endParaRPr lang="en-US" dirty="0" smtClean="0"/>
          </a:p>
          <a:p>
            <a:pPr rtl="0"/>
            <a:r>
              <a:rPr lang="en-US" dirty="0" err="1" smtClean="0"/>
              <a:t>i</a:t>
            </a:r>
            <a:r>
              <a:rPr lang="en-US" dirty="0" smtClean="0"/>
              <a:t> = 5</a:t>
            </a:r>
            <a:endParaRPr lang="en-US" dirty="0"/>
          </a:p>
          <a:p>
            <a:endParaRPr lang="fa-IR" dirty="0" smtClean="0"/>
          </a:p>
          <a:p>
            <a:pPr marL="0" indent="0" rtl="0"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D4410460-A0E4-4C0D-8F30-A9B77D6B1BA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CBA1A-E11E-4528-BC16-BDC9970F2867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4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AE5BB-C950-4537-82CA-039C4A5C4C9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برای </a:t>
            </a:r>
            <a:r>
              <a:rPr lang="en-US" dirty="0" err="1" smtClean="0"/>
              <a:t>i</a:t>
            </a:r>
            <a:r>
              <a:rPr lang="fa-IR" dirty="0" smtClean="0"/>
              <a:t> و </a:t>
            </a:r>
            <a:r>
              <a:rPr lang="en-US" dirty="0" smtClean="0"/>
              <a:t>j</a:t>
            </a:r>
            <a:r>
              <a:rPr lang="fa-IR" dirty="0" smtClean="0"/>
              <a:t> مقداری تعریف نشود عدد موهومی می‌باشد.</a:t>
            </a:r>
            <a:endParaRPr lang="en-US" dirty="0" smtClean="0"/>
          </a:p>
          <a:p>
            <a:pPr marL="0" indent="0" rtl="0">
              <a:buNone/>
            </a:pPr>
            <a:r>
              <a:rPr lang="en-US" dirty="0" smtClean="0"/>
              <a:t>clear </a:t>
            </a:r>
            <a:r>
              <a:rPr lang="en-US" dirty="0" err="1" smtClean="0"/>
              <a:t>i</a:t>
            </a:r>
            <a:endParaRPr lang="en-US" dirty="0" smtClean="0"/>
          </a:p>
          <a:p>
            <a:pPr marL="0" indent="0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لازم به ذکر است متغیر موهومی نیز جداگانه قابل تعریف است.</a:t>
            </a:r>
          </a:p>
          <a:p>
            <a:pPr marL="0" indent="0" rtl="0">
              <a:buNone/>
            </a:pPr>
            <a:r>
              <a:rPr lang="en-US" dirty="0" smtClean="0"/>
              <a:t>ii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err="1" smtClean="0"/>
              <a:t>sqrt</a:t>
            </a:r>
            <a:r>
              <a:rPr lang="en-US" dirty="0" smtClean="0"/>
              <a:t>(-1)</a:t>
            </a:r>
          </a:p>
          <a:p>
            <a:pPr marL="0" indent="0" rtl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</a:t>
            </a:r>
            <a:r>
              <a:rPr lang="fa-IR" dirty="0"/>
              <a:t>دیدن مقدار یک متغیر کافی است اسم متغیر را </a:t>
            </a:r>
            <a:r>
              <a:rPr lang="fa-IR" dirty="0" smtClean="0"/>
              <a:t>نوشت </a:t>
            </a:r>
            <a:endParaRPr lang="fa-IR" dirty="0"/>
          </a:p>
          <a:p>
            <a:pPr marL="0" indent="0" algn="l" rtl="0">
              <a:buNone/>
            </a:pPr>
            <a:r>
              <a:rPr lang="en-US" dirty="0" err="1"/>
              <a:t>i</a:t>
            </a:r>
            <a:endParaRPr lang="fa-IR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تعریف یک متغیر به صورت زیر عمل می‌شود.</a:t>
            </a:r>
          </a:p>
          <a:p>
            <a:pPr marL="0" indent="0" algn="l" rtl="0">
              <a:buNone/>
            </a:pPr>
            <a:r>
              <a:rPr lang="en-US" dirty="0" smtClean="0"/>
              <a:t>num = 25</a:t>
            </a:r>
          </a:p>
          <a:p>
            <a:pPr marL="0" indent="0" algn="l" rtl="0">
              <a:buNone/>
            </a:pPr>
            <a:r>
              <a:rPr lang="en-US" dirty="0" smtClean="0"/>
              <a:t>z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err="1" smtClean="0"/>
              <a:t>2+3i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z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[</a:t>
            </a:r>
            <a:r>
              <a:rPr lang="en-US" dirty="0" err="1" smtClean="0"/>
              <a:t>1+2i</a:t>
            </a:r>
            <a:r>
              <a:rPr lang="en-US" dirty="0" smtClean="0"/>
              <a:t> 7-</a:t>
            </a:r>
            <a:r>
              <a:rPr lang="en-US" dirty="0" err="1" smtClean="0"/>
              <a:t>3i</a:t>
            </a:r>
            <a:r>
              <a:rPr lang="en-US" dirty="0" smtClean="0"/>
              <a:t> </a:t>
            </a:r>
            <a:r>
              <a:rPr lang="en-US" dirty="0" err="1" smtClean="0"/>
              <a:t>3+4i</a:t>
            </a:r>
            <a:r>
              <a:rPr lang="en-US" dirty="0" smtClean="0"/>
              <a:t>; 6-</a:t>
            </a:r>
            <a:r>
              <a:rPr lang="en-US" dirty="0" err="1" smtClean="0"/>
              <a:t>2i</a:t>
            </a:r>
            <a:r>
              <a:rPr lang="en-US" dirty="0" smtClean="0"/>
              <a:t> </a:t>
            </a:r>
            <a:r>
              <a:rPr lang="en-US" dirty="0" err="1" smtClean="0"/>
              <a:t>9i</a:t>
            </a:r>
            <a:r>
              <a:rPr lang="en-US" dirty="0" smtClean="0"/>
              <a:t> </a:t>
            </a:r>
            <a:r>
              <a:rPr lang="en-US" dirty="0" err="1" smtClean="0"/>
              <a:t>4+7i</a:t>
            </a:r>
            <a:r>
              <a:rPr lang="en-US" dirty="0" smtClean="0"/>
              <a:t> ]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1685570E-7678-4D9D-A18F-A7683F8C8978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41A0-676A-4816-BEC5-8DF2AC014961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84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3B01-F209-4C7F-A09E-97FF80F3B5C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متغیرهای عددی 64 بیت و برای متغیرهای کاراکتری 16 بیت استفاده می‌شود.</a:t>
            </a:r>
          </a:p>
          <a:p>
            <a:pPr rtl="0"/>
            <a:r>
              <a:rPr lang="en-US" dirty="0" smtClean="0"/>
              <a:t>s = ‘Hello World ’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نام متغیر اولین کراکتر باید حرف باشد.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سعی کنید از کلمات رزرو شده استفاده نکنید.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تابع </a:t>
            </a:r>
            <a:r>
              <a:rPr lang="en-US" dirty="0" err="1"/>
              <a:t>iskeyword</a:t>
            </a:r>
            <a:r>
              <a:rPr lang="fa-IR" dirty="0"/>
              <a:t> برای چک کردن کلمات رزرو شده استفاده می‌شود.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2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علامت </a:t>
            </a:r>
            <a:r>
              <a:rPr lang="en-US" dirty="0" smtClean="0"/>
              <a:t>‘</a:t>
            </a:r>
            <a:r>
              <a:rPr lang="fa-IR" dirty="0"/>
              <a:t> </a:t>
            </a:r>
            <a:r>
              <a:rPr lang="fa-IR" dirty="0" smtClean="0"/>
              <a:t>برای ترانهاده کردن و مزدوج کردن استفاده می‌شود و از علامت </a:t>
            </a:r>
            <a:r>
              <a:rPr lang="en-US" dirty="0" smtClean="0"/>
              <a:t>.’</a:t>
            </a:r>
            <a:r>
              <a:rPr lang="fa-IR" dirty="0" smtClean="0"/>
              <a:t> برای ترانهاده استفاده می‌شود.</a:t>
            </a:r>
          </a:p>
          <a:p>
            <a:pPr marL="0" indent="0" algn="l" rtl="0">
              <a:buNone/>
            </a:pPr>
            <a:r>
              <a:rPr lang="en-US" dirty="0" smtClean="0"/>
              <a:t>z.’</a:t>
            </a:r>
          </a:p>
          <a:p>
            <a:pPr marL="0" indent="0"/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این عمل با دستور </a:t>
            </a:r>
            <a:r>
              <a:rPr lang="en-US" dirty="0" smtClean="0"/>
              <a:t>transpose</a:t>
            </a:r>
            <a:r>
              <a:rPr lang="fa-IR" dirty="0" smtClean="0"/>
              <a:t> نیز قابل اجرا است.</a:t>
            </a:r>
            <a:endParaRPr lang="fa-IR" dirty="0">
              <a:solidFill>
                <a:schemeClr val="accent1"/>
              </a:solidFill>
            </a:endParaRPr>
          </a:p>
          <a:p>
            <a:pPr marL="0" indent="0"/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این که نرم‌افزار با یک خط به صورت توضیحات رفتار کند کافی است جلو آن خط از علامت % استفاده شود.</a:t>
            </a: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3B5FCD9D-F1D2-4AC4-A3ED-380FB0B78AAD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04285-7874-4980-9106-D20D06B45E6B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عملیات اصلی که در این نرم افزار مثل سایر زبان‌های برنامه‌نویسی </a:t>
            </a:r>
            <a:r>
              <a:rPr lang="fa-IR" dirty="0"/>
              <a:t>انجام </a:t>
            </a:r>
            <a:r>
              <a:rPr lang="fa-IR" dirty="0" smtClean="0"/>
              <a:t>می‌شود.</a:t>
            </a:r>
          </a:p>
          <a:p>
            <a:pPr marL="0" indent="0" algn="l" rtl="0">
              <a:buNone/>
            </a:pPr>
            <a:r>
              <a:rPr lang="en-US" dirty="0" smtClean="0"/>
              <a:t>c = (-2+2^5)/(3*2)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اولویت‌های اپراتورها مانند سایر نرم افزارها می‌باشد.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075E1088-22CA-407E-9A86-C82376356C67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950A8-B82E-4805-870D-7879BBEBFC96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67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این نرم افزار برای ضرب دو عمگر دارد. یکی ضرب معمولی </a:t>
            </a:r>
            <a:r>
              <a:rPr lang="en-US" dirty="0" smtClean="0"/>
              <a:t>*</a:t>
            </a:r>
            <a:r>
              <a:rPr lang="fa-IR" dirty="0" smtClean="0"/>
              <a:t> و دیگری ضرب نظیر به نظیر و با علامت </a:t>
            </a:r>
            <a:r>
              <a:rPr lang="en-US" dirty="0" smtClean="0"/>
              <a:t>.*</a:t>
            </a:r>
            <a:r>
              <a:rPr lang="fa-IR" dirty="0" smtClean="0"/>
              <a:t> </a:t>
            </a:r>
          </a:p>
          <a:p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ضرب معمولی باید دقت نمود با توجه به سطر و ستون ماتریس ضرب امکان‌پذیر باشد.</a:t>
            </a:r>
          </a:p>
          <a:p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ضرب نظیر به نظیر باید دقت نمود ابعاد دو ماتریس با هم مساوی باشد.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355707EC-EF8B-4527-9507-E6BA0CFE0BC9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02B03-2932-4A6D-A3A7-50A9DA65F745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7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a = [1 2;</a:t>
            </a:r>
            <a:r>
              <a:rPr lang="fa-IR" dirty="0" smtClean="0"/>
              <a:t> </a:t>
            </a:r>
            <a:r>
              <a:rPr lang="en-US" dirty="0" smtClean="0"/>
              <a:t>3 4];</a:t>
            </a:r>
          </a:p>
          <a:p>
            <a:pPr marL="0" indent="0" algn="l" rtl="0">
              <a:buNone/>
            </a:pPr>
            <a:r>
              <a:rPr lang="en-US" dirty="0" smtClean="0"/>
              <a:t>b = [5 6 7; 8 9 10];</a:t>
            </a:r>
          </a:p>
          <a:p>
            <a:pPr marL="0" indent="0" algn="l" rtl="0">
              <a:buNone/>
            </a:pPr>
            <a:r>
              <a:rPr lang="en-US" dirty="0" smtClean="0"/>
              <a:t>c = a*a</a:t>
            </a:r>
          </a:p>
          <a:p>
            <a:pPr marL="0" indent="0" algn="l" rtl="0">
              <a:buNone/>
            </a:pPr>
            <a:r>
              <a:rPr lang="en-US" dirty="0" smtClean="0"/>
              <a:t>c = </a:t>
            </a:r>
            <a:r>
              <a:rPr lang="en-US" dirty="0" err="1" smtClean="0"/>
              <a:t>a.*a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c = a*b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اگر ضرب امکان پذیر نباشد پیام خطا خواهد داد.</a:t>
            </a:r>
          </a:p>
          <a:p>
            <a:pPr marL="0" indent="0" algn="l" rtl="0">
              <a:buNone/>
            </a:pPr>
            <a:r>
              <a:rPr lang="en-US" dirty="0" smtClean="0"/>
              <a:t>c </a:t>
            </a:r>
            <a:r>
              <a:rPr lang="en-US" dirty="0"/>
              <a:t>= </a:t>
            </a:r>
            <a:r>
              <a:rPr lang="en-US" dirty="0" smtClean="0"/>
              <a:t>b*a</a:t>
            </a:r>
            <a:endParaRPr lang="en-US" dirty="0"/>
          </a:p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9E01A262-D92E-4359-A00A-0B3C9E3D15B1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2E4E2-FDC6-40AB-9137-52A0D52D3487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31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2214-48BC-4D33-B3B3-AA0370D8E44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جمع و تفریق ماتریس‌ها مطابق معمول انجام می‌شود.</a:t>
            </a:r>
            <a:endParaRPr lang="en-US" dirty="0" smtClean="0"/>
          </a:p>
          <a:p>
            <a:pPr rtl="0"/>
            <a:r>
              <a:rPr lang="en-US" dirty="0" smtClean="0"/>
              <a:t>a = [1 2 3];</a:t>
            </a:r>
          </a:p>
          <a:p>
            <a:pPr rtl="0"/>
            <a:r>
              <a:rPr lang="en-US" dirty="0" smtClean="0"/>
              <a:t>b = [4 5 6];</a:t>
            </a:r>
          </a:p>
          <a:p>
            <a:pPr rtl="0"/>
            <a:r>
              <a:rPr lang="en-US" dirty="0" smtClean="0"/>
              <a:t>c = </a:t>
            </a:r>
            <a:r>
              <a:rPr lang="en-US" dirty="0" err="1" smtClean="0"/>
              <a:t>a+b</a:t>
            </a:r>
            <a:r>
              <a:rPr lang="en-US" dirty="0" smtClean="0"/>
              <a:t>;</a:t>
            </a:r>
          </a:p>
          <a:p>
            <a:pPr rtl="0"/>
            <a:r>
              <a:rPr lang="en-US" dirty="0" smtClean="0"/>
              <a:t>d = a-b;</a:t>
            </a:r>
          </a:p>
          <a:p>
            <a:pPr rtl="0"/>
            <a:r>
              <a:rPr lang="en-US" dirty="0" smtClean="0"/>
              <a:t>e = 2*</a:t>
            </a:r>
            <a:r>
              <a:rPr lang="en-US" dirty="0" err="1" smtClean="0"/>
              <a:t>a+3</a:t>
            </a:r>
            <a:r>
              <a:rPr lang="en-US" dirty="0" smtClean="0"/>
              <a:t>*b;</a:t>
            </a:r>
            <a:endParaRPr lang="fa-IR" dirty="0" smtClean="0"/>
          </a:p>
          <a:p>
            <a:endParaRPr lang="fa-IR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A4C49-BF38-456E-92B4-D1CF1CF4C89F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این نرم افزار یک عملگری به صورت </a:t>
            </a:r>
            <a:r>
              <a:rPr lang="en-US" dirty="0"/>
              <a:t>\</a:t>
            </a:r>
            <a:r>
              <a:rPr lang="fa-IR" dirty="0"/>
              <a:t> نیز دارد.</a:t>
            </a:r>
          </a:p>
          <a:p>
            <a:pPr marL="0" indent="0" rtl="0"/>
            <a:r>
              <a:rPr lang="en-US" dirty="0"/>
              <a:t>d = 4\2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این دستور در مورد ماتریس‌ها به صورت دومی در معکوس اولی استفاده می‌شود.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6AF93-ACEB-4449-B3F9-96CB13E535A7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rtl="0"/>
            <a:r>
              <a:rPr lang="en-US" dirty="0" smtClean="0">
                <a:solidFill>
                  <a:schemeClr val="accent1"/>
                </a:solidFill>
              </a:rPr>
              <a:t>☺</a:t>
            </a:r>
            <a:r>
              <a:rPr lang="en-US" dirty="0" smtClean="0"/>
              <a:t>An easy way to learn MATLAB is to sit down at a computer and follow along with the examples given in this tutorial.</a:t>
            </a:r>
          </a:p>
          <a:p>
            <a:pPr algn="l" rtl="0"/>
            <a:r>
              <a:rPr lang="en-US" dirty="0" smtClean="0"/>
              <a:t>  </a:t>
            </a:r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en-US" dirty="0" err="1" smtClean="0"/>
              <a:t>MATrix</a:t>
            </a:r>
            <a:r>
              <a:rPr lang="en-US" dirty="0" smtClean="0"/>
              <a:t> </a:t>
            </a:r>
            <a:r>
              <a:rPr lang="en-US" dirty="0" err="1" smtClean="0"/>
              <a:t>LABoratory</a:t>
            </a:r>
            <a:r>
              <a:rPr lang="fa-IR" dirty="0" smtClean="0"/>
              <a:t> </a:t>
            </a:r>
            <a:r>
              <a:rPr lang="en-US" dirty="0" smtClean="0"/>
              <a:t>=MATLAB</a:t>
            </a:r>
            <a:endParaRPr lang="fa-IR" dirty="0" smtClean="0"/>
          </a:p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91200" y="5334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 smtClean="0">
                <a:solidFill>
                  <a:srgbClr val="990033"/>
                </a:solidFill>
                <a:cs typeface="Dast Nevis" pitchFamily="66" charset="-78"/>
              </a:rPr>
              <a:t>جلسه ‌ی اول</a:t>
            </a:r>
            <a:endParaRPr lang="en-US" sz="2800" dirty="0">
              <a:cs typeface="Dast Nevis" pitchFamily="66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1CA09-5B69-495C-A374-D54A6A484A4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لازم به ذکر است با تقسیم می‌توان دستگاه چند معادله چند مجهول را حل نمود.</a:t>
            </a:r>
          </a:p>
          <a:p>
            <a:pPr rtl="0"/>
            <a:r>
              <a:rPr lang="en-US" dirty="0" smtClean="0"/>
              <a:t>A*X = B                     X = A\B</a:t>
            </a:r>
          </a:p>
          <a:p>
            <a:pPr rtl="0"/>
            <a:r>
              <a:rPr lang="en-US" dirty="0" smtClean="0"/>
              <a:t>X*A = B                    </a:t>
            </a:r>
            <a:r>
              <a:rPr lang="fa-IR" dirty="0" smtClean="0"/>
              <a:t> </a:t>
            </a:r>
            <a:r>
              <a:rPr lang="en-US" dirty="0" smtClean="0"/>
              <a:t>X = B/A  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تقسیم از راست به صورت زیر تعریف می‌شود.</a:t>
            </a:r>
          </a:p>
          <a:p>
            <a:pPr rtl="0">
              <a:buNone/>
            </a:pPr>
            <a:r>
              <a:rPr lang="en-US" dirty="0" smtClean="0"/>
              <a:t>B/A = (A’\B’)’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EACAB-43DE-470D-B898-39B22252602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یک ویژگی مهم این نرم‌افزار، برداری بودن این نرم‌افزار است.</a:t>
            </a:r>
            <a:endParaRPr lang="en-US" dirty="0"/>
          </a:p>
          <a:p>
            <a:pPr rtl="0"/>
            <a:r>
              <a:rPr lang="en-US" dirty="0"/>
              <a:t>t = 0:10;</a:t>
            </a:r>
          </a:p>
          <a:p>
            <a:pPr rtl="0"/>
            <a:r>
              <a:rPr lang="en-US" dirty="0"/>
              <a:t>x = </a:t>
            </a:r>
            <a:r>
              <a:rPr lang="en-US" dirty="0" err="1"/>
              <a:t>cos</a:t>
            </a:r>
            <a:r>
              <a:rPr lang="en-US" dirty="0"/>
              <a:t>(2*t</a:t>
            </a:r>
            <a:r>
              <a:rPr lang="en-US" dirty="0" smtClean="0"/>
              <a:t>);</a:t>
            </a:r>
          </a:p>
          <a:p>
            <a:pPr rtl="0"/>
            <a:r>
              <a:rPr lang="en-US" dirty="0"/>
              <a:t>y = t.*</a:t>
            </a:r>
            <a:r>
              <a:rPr lang="en-US" dirty="0" err="1"/>
              <a:t>cos</a:t>
            </a:r>
            <a:r>
              <a:rPr lang="en-US" dirty="0"/>
              <a:t>(t</a:t>
            </a:r>
            <a:r>
              <a:rPr lang="en-US" dirty="0" smtClean="0"/>
              <a:t>);</a:t>
            </a:r>
            <a:endParaRPr lang="fa-IR" dirty="0"/>
          </a:p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4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DCFCC-7FBD-48B2-8FA9-44C9A0C6C3A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دقت کنید این دستورات را در یک زبان برنامه‌نویسی دیگر باید به صورت زیر نوشت.</a:t>
            </a:r>
          </a:p>
          <a:p>
            <a:pPr rtl="0"/>
            <a:r>
              <a:rPr lang="en-US" dirty="0" smtClean="0"/>
              <a:t>for k = 1:10</a:t>
            </a:r>
          </a:p>
          <a:p>
            <a:pPr rtl="0"/>
            <a:r>
              <a:rPr lang="en-US" dirty="0" smtClean="0"/>
              <a:t>x(k) = </a:t>
            </a:r>
            <a:r>
              <a:rPr lang="en-US" dirty="0" err="1" smtClean="0"/>
              <a:t>cos</a:t>
            </a:r>
            <a:r>
              <a:rPr lang="en-US" dirty="0" smtClean="0"/>
              <a:t>(k);</a:t>
            </a:r>
          </a:p>
          <a:p>
            <a:pPr rtl="0"/>
            <a:r>
              <a:rPr lang="en-US" dirty="0" smtClean="0"/>
              <a:t>y(k) = t*</a:t>
            </a:r>
            <a:r>
              <a:rPr lang="en-US" dirty="0" err="1" smtClean="0"/>
              <a:t>cos</a:t>
            </a:r>
            <a:r>
              <a:rPr lang="en-US" dirty="0" smtClean="0"/>
              <a:t>(k);</a:t>
            </a:r>
          </a:p>
          <a:p>
            <a:pPr rtl="0"/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6ED14-D80E-409B-B0E9-5317B78BE45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دریافت ورودی از دستور </a:t>
            </a:r>
            <a:r>
              <a:rPr lang="en-US" dirty="0" smtClean="0"/>
              <a:t>input</a:t>
            </a:r>
            <a:r>
              <a:rPr lang="fa-IR" dirty="0" smtClean="0"/>
              <a:t> به فرم زیر استفاده می‌شود.</a:t>
            </a:r>
          </a:p>
          <a:p>
            <a:pPr rtl="0"/>
            <a:r>
              <a:rPr lang="en-US" dirty="0" smtClean="0"/>
              <a:t>t = input(‘Input the value of T: ’)</a:t>
            </a:r>
            <a:endParaRPr lang="fa-IR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این حالت می‌توان اسکالر، بردار و یا کاراکتر دریافت کرد.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44DD6-595A-49C6-A636-D75F75D3FA54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برای خروج از این نرم‌افزار عبارت </a:t>
            </a:r>
            <a:r>
              <a:rPr lang="en-US" dirty="0"/>
              <a:t>exit</a:t>
            </a:r>
            <a:r>
              <a:rPr lang="fa-IR" dirty="0"/>
              <a:t> را در خط فرمان تایپ کنید</a:t>
            </a:r>
            <a:r>
              <a:rPr lang="fa-IR" dirty="0" smtClean="0"/>
              <a:t>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قبل از خروج می‌توان متغیرهای استفاده شده را در یک فایل ذخیره کرد و دفعه بعد این متغیرها را بار نمود.</a:t>
            </a:r>
          </a:p>
          <a:p>
            <a:pPr rtl="0"/>
            <a:r>
              <a:rPr lang="en-US" dirty="0" smtClean="0"/>
              <a:t>save </a:t>
            </a:r>
            <a:r>
              <a:rPr lang="en-US" dirty="0" err="1" smtClean="0"/>
              <a:t>Myfile</a:t>
            </a:r>
            <a:r>
              <a:rPr lang="en-US" dirty="0" smtClean="0"/>
              <a:t> </a:t>
            </a:r>
            <a:r>
              <a:rPr lang="fa-IR" dirty="0" smtClean="0"/>
              <a:t>اسم متغیرها</a:t>
            </a:r>
            <a:endParaRPr lang="en-US" dirty="0" smtClean="0"/>
          </a:p>
          <a:p>
            <a:pPr rtl="0"/>
            <a:r>
              <a:rPr lang="en-US" dirty="0" smtClean="0"/>
              <a:t>load </a:t>
            </a:r>
            <a:r>
              <a:rPr lang="fa-IR" dirty="0" smtClean="0"/>
              <a:t>اسم فایل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7FDB7-0436-4FEA-9893-0FE6C8BDA61B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69" y="1158291"/>
            <a:ext cx="4333461" cy="454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BC3C1-B575-499A-909A-BD1274A22F05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sz="3200" dirty="0">
                <a:solidFill>
                  <a:srgbClr val="FF0000"/>
                </a:solidFill>
              </a:rPr>
              <a:t>رسول اکرم (ص) مشاهده کرد که در مسجد، دو مجلس تشکیل شده </a:t>
            </a:r>
            <a:r>
              <a:rPr lang="fa-IR" sz="3200" dirty="0" smtClean="0">
                <a:solidFill>
                  <a:srgbClr val="FF0000"/>
                </a:solidFill>
              </a:rPr>
              <a:t>است، </a:t>
            </a:r>
            <a:r>
              <a:rPr lang="fa-IR" sz="3200" dirty="0">
                <a:solidFill>
                  <a:srgbClr val="FF0000"/>
                </a:solidFill>
              </a:rPr>
              <a:t>یکی مجلس علم که در آن از معارف اسلامی بحث </a:t>
            </a:r>
            <a:r>
              <a:rPr lang="fa-IR" sz="3200" dirty="0" smtClean="0">
                <a:solidFill>
                  <a:srgbClr val="FF0000"/>
                </a:solidFill>
              </a:rPr>
              <a:t>می‌شود </a:t>
            </a:r>
            <a:r>
              <a:rPr lang="fa-IR" sz="3200" dirty="0">
                <a:solidFill>
                  <a:srgbClr val="FF0000"/>
                </a:solidFill>
              </a:rPr>
              <a:t>و دیگری مجلس دعا که در آن خدا را </a:t>
            </a:r>
            <a:r>
              <a:rPr lang="fa-IR" sz="3200" dirty="0" smtClean="0">
                <a:solidFill>
                  <a:srgbClr val="FF0000"/>
                </a:solidFill>
              </a:rPr>
              <a:t>می‌خوانند</a:t>
            </a:r>
            <a:r>
              <a:rPr lang="fa-IR" sz="3200" dirty="0">
                <a:solidFill>
                  <a:srgbClr val="FF0000"/>
                </a:solidFill>
              </a:rPr>
              <a:t>. رسول اکرم </a:t>
            </a:r>
            <a:r>
              <a:rPr lang="fa-IR" sz="3200" dirty="0" smtClean="0">
                <a:solidFill>
                  <a:srgbClr val="FF0000"/>
                </a:solidFill>
              </a:rPr>
              <a:t>فرمود: </a:t>
            </a:r>
            <a:r>
              <a:rPr lang="fa-IR" sz="3200" dirty="0">
                <a:solidFill>
                  <a:srgbClr val="FF0000"/>
                </a:solidFill>
              </a:rPr>
              <a:t>این هر دو مجلس خوب و مورد علاقه ی من </a:t>
            </a:r>
            <a:r>
              <a:rPr lang="fa-IR" sz="3200" dirty="0" smtClean="0">
                <a:solidFill>
                  <a:srgbClr val="FF0000"/>
                </a:solidFill>
              </a:rPr>
              <a:t>است. </a:t>
            </a:r>
            <a:r>
              <a:rPr lang="fa-IR" sz="3200" dirty="0">
                <a:solidFill>
                  <a:srgbClr val="FF0000"/>
                </a:solidFill>
              </a:rPr>
              <a:t>آن گروه دعا </a:t>
            </a:r>
            <a:r>
              <a:rPr lang="fa-IR" sz="3200" dirty="0" smtClean="0">
                <a:solidFill>
                  <a:srgbClr val="FF0000"/>
                </a:solidFill>
              </a:rPr>
              <a:t>می‌کنند </a:t>
            </a:r>
            <a:r>
              <a:rPr lang="fa-IR" sz="3200" dirty="0">
                <a:solidFill>
                  <a:srgbClr val="FF0000"/>
                </a:solidFill>
              </a:rPr>
              <a:t>و این گروه درس </a:t>
            </a:r>
            <a:r>
              <a:rPr lang="fa-IR" sz="3200" dirty="0" smtClean="0">
                <a:solidFill>
                  <a:srgbClr val="FF0000"/>
                </a:solidFill>
              </a:rPr>
              <a:t>می‌خوانند </a:t>
            </a:r>
            <a:r>
              <a:rPr lang="fa-IR" sz="3200" dirty="0">
                <a:solidFill>
                  <a:srgbClr val="FF0000"/>
                </a:solidFill>
              </a:rPr>
              <a:t>و درس </a:t>
            </a:r>
            <a:r>
              <a:rPr lang="fa-IR" sz="3200" dirty="0" smtClean="0">
                <a:solidFill>
                  <a:srgbClr val="FF0000"/>
                </a:solidFill>
              </a:rPr>
              <a:t>می‌گویند، </a:t>
            </a:r>
            <a:r>
              <a:rPr lang="fa-IR" sz="3200" dirty="0">
                <a:solidFill>
                  <a:srgbClr val="FF0000"/>
                </a:solidFill>
              </a:rPr>
              <a:t>ولی گروه علمی برتر و بالاتر از گروه دعا هستند و من از طرف پروردگار برای تعلیم </a:t>
            </a:r>
            <a:r>
              <a:rPr lang="fa-IR" sz="3200" dirty="0" smtClean="0">
                <a:solidFill>
                  <a:srgbClr val="FF0000"/>
                </a:solidFill>
              </a:rPr>
              <a:t>مردم، </a:t>
            </a:r>
            <a:r>
              <a:rPr lang="fa-IR" sz="3200" dirty="0">
                <a:solidFill>
                  <a:srgbClr val="FF0000"/>
                </a:solidFill>
              </a:rPr>
              <a:t>مبعوث شده ام. سپس رسول اکرم (ص) به گروه معلّمین و محصّلین پیوست و با آنان در مجلس علم نشست.</a:t>
            </a:r>
          </a:p>
          <a:p>
            <a:pPr rtl="0"/>
            <a:r>
              <a:rPr lang="fa-IR" sz="3200" dirty="0" smtClean="0">
                <a:solidFill>
                  <a:srgbClr val="FF0000"/>
                </a:solidFill>
              </a:rPr>
              <a:t>منبع: بحار، جلد1،ص64</a:t>
            </a:r>
            <a:endParaRPr lang="fa-IR" sz="3200" dirty="0">
              <a:solidFill>
                <a:srgbClr val="FF0000"/>
              </a:solidFill>
            </a:endParaRPr>
          </a:p>
          <a:p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6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a-IR" sz="4400" smtClean="0">
                <a:latin typeface="IranNastaliq" pitchFamily="18" charset="0"/>
                <a:cs typeface="IranNastaliq" pitchFamily="18" charset="0"/>
              </a:rPr>
              <a:t>علی محمد لطیف</a:t>
            </a:r>
          </a:p>
          <a:p>
            <a:r>
              <a:rPr lang="fa-IR" sz="4400" smtClean="0">
                <a:latin typeface="IranNastaliq" pitchFamily="18" charset="0"/>
                <a:cs typeface="IranNastaliq" pitchFamily="18" charset="0"/>
              </a:rPr>
              <a:t>دانشگاه یزد</a:t>
            </a:r>
          </a:p>
          <a:p>
            <a:r>
              <a:rPr lang="fa-IR" sz="4400" smtClean="0">
                <a:latin typeface="IranNastaliq" pitchFamily="18" charset="0"/>
                <a:cs typeface="IranNastaliq" pitchFamily="18" charset="0"/>
              </a:rPr>
              <a:t>دانشکده برق و کامپیوتر</a:t>
            </a:r>
            <a:endParaRPr lang="en-US" sz="44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 sz="8000" smtClean="0">
                <a:latin typeface="IranNastaliq" pitchFamily="18" charset="0"/>
                <a:cs typeface="IranNastaliq" pitchFamily="18" charset="0"/>
              </a:rPr>
              <a:t>آموزش نرم افزار</a:t>
            </a:r>
            <a:r>
              <a:rPr lang="fa-IR" smtClean="0"/>
              <a:t> </a:t>
            </a:r>
            <a:r>
              <a:rPr lang="en-US" dirty="0" smtClean="0"/>
              <a:t>Matlab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8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نرم‌افزار </a:t>
            </a:r>
            <a:r>
              <a:rPr lang="en-US" dirty="0" smtClean="0"/>
              <a:t>Matlab</a:t>
            </a:r>
            <a:r>
              <a:rPr lang="fa-IR" dirty="0" smtClean="0"/>
              <a:t> تعدادی تابع ریاضی آماده دارد که برای معرفی آن‌ها از دستور زیر استفاده کنید.</a:t>
            </a:r>
          </a:p>
          <a:p>
            <a:pPr marL="0" indent="0" rtl="0">
              <a:buNone/>
            </a:pPr>
            <a:r>
              <a:rPr lang="en-US" dirty="0" smtClean="0"/>
              <a:t>help </a:t>
            </a:r>
            <a:r>
              <a:rPr lang="en-US" dirty="0" err="1" smtClean="0"/>
              <a:t>elfun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با تایپ دستور فوق کلیه‌ی تابع‌های ریاضی اولیه با مختصر توضیحی ارائه می‌شود.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21AA4A47-AE67-445F-93D1-0BE4C70B2B90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A4-AC0F-4192-B519-EB1093871C03}" type="datetime1">
              <a:rPr lang="en-US" smtClean="0"/>
              <a:t>2/11/2013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791200" y="5334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b="1" u="sng" dirty="0" smtClean="0">
                <a:solidFill>
                  <a:srgbClr val="990033"/>
                </a:solidFill>
                <a:cs typeface="Dast Nevis" pitchFamily="66" charset="-78"/>
              </a:rPr>
              <a:t>جلسه ‌ی دوم</a:t>
            </a:r>
            <a:endParaRPr lang="en-US" sz="2800" dirty="0">
              <a:cs typeface="Dast Nevis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96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4DAC7D23-892B-403C-9D68-FEB3ED0B0999}" type="slidenum">
              <a:rPr lang="fa-IR" smtClean="0"/>
              <a:pPr/>
              <a:t>49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توابع مثلثاتی مثل سینوس، کسینوس، ... که برای محاسبه درحالت رادیان استفاده می‌شوند.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704808"/>
              </p:ext>
            </p:extLst>
          </p:nvPr>
        </p:nvGraphicFramePr>
        <p:xfrm>
          <a:off x="1552891" y="1447800"/>
          <a:ext cx="6295708" cy="3522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7854"/>
                <a:gridCol w="3147854"/>
              </a:tblGrid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توضیح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تابع</a:t>
                      </a:r>
                      <a:endParaRPr lang="en-US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smtClean="0">
                          <a:cs typeface="B Kamran" pitchFamily="2" charset="-78"/>
                        </a:rPr>
                        <a:t>سینوس</a:t>
                      </a:r>
                      <a:r>
                        <a:rPr lang="fa-IR" sz="2800" baseline="0" smtClean="0">
                          <a:cs typeface="B Kamran" pitchFamily="2" charset="-78"/>
                        </a:rPr>
                        <a:t> مثلثاتی</a:t>
                      </a:r>
                      <a:endParaRPr lang="en-US" sz="280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sin</a:t>
                      </a:r>
                      <a:endParaRPr lang="en-US" sz="2800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Kamran" pitchFamily="2" charset="-78"/>
                        </a:rPr>
                        <a:t>سینوس (آرگومان بر حسب درجه)</a:t>
                      </a:r>
                      <a:endParaRPr lang="en-US" sz="28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sind</a:t>
                      </a:r>
                      <a:endParaRPr lang="en-US" sz="2800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smtClean="0">
                          <a:cs typeface="B Kamran" pitchFamily="2" charset="-78"/>
                        </a:rPr>
                        <a:t>سینوس هیپربولیک</a:t>
                      </a:r>
                      <a:endParaRPr lang="en-US" sz="280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sinh</a:t>
                      </a:r>
                      <a:endParaRPr lang="en-US" sz="2800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Kamran" pitchFamily="2" charset="-78"/>
                        </a:rPr>
                        <a:t>آرک</a:t>
                      </a:r>
                      <a:r>
                        <a:rPr lang="fa-IR" sz="2800" baseline="0" dirty="0" smtClean="0">
                          <a:cs typeface="B Kamran" pitchFamily="2" charset="-78"/>
                        </a:rPr>
                        <a:t> سینوس</a:t>
                      </a:r>
                      <a:endParaRPr lang="en-US" sz="28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asin</a:t>
                      </a:r>
                      <a:endParaRPr lang="en-US" sz="2800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Kamran" pitchFamily="2" charset="-78"/>
                        </a:rPr>
                        <a:t>آرک سینوسی (درجه)</a:t>
                      </a:r>
                      <a:endParaRPr lang="en-US" sz="28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asind</a:t>
                      </a:r>
                      <a:endParaRPr lang="en-US" sz="2800" dirty="0"/>
                    </a:p>
                  </a:txBody>
                  <a:tcPr/>
                </a:tc>
              </a:tr>
              <a:tr h="413657">
                <a:tc>
                  <a:txBody>
                    <a:bodyPr/>
                    <a:lstStyle/>
                    <a:p>
                      <a:pPr algn="ctr"/>
                      <a:r>
                        <a:rPr lang="fa-IR" sz="2800" dirty="0" smtClean="0">
                          <a:cs typeface="B Kamran" pitchFamily="2" charset="-78"/>
                        </a:rPr>
                        <a:t>آرک</a:t>
                      </a:r>
                      <a:r>
                        <a:rPr lang="fa-IR" sz="2800" baseline="0" dirty="0" smtClean="0">
                          <a:cs typeface="B Kamran" pitchFamily="2" charset="-78"/>
                        </a:rPr>
                        <a:t> سینوس هیپربولیک</a:t>
                      </a:r>
                      <a:endParaRPr lang="en-US" sz="28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asinh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716B-C69C-4744-B657-1E66EEFB140E}" type="datetime1">
              <a:rPr lang="en-US" smtClean="0"/>
              <a:t>2/11/2013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50520"/>
            <a:ext cx="673327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7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038E3-A23E-4A49-9965-7C8947E41E35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نگهداری برنامه‌هایتان یک فلدر بسازید.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کنار دکمه‌ی درایو جاری از </a:t>
            </a:r>
            <a:r>
              <a:rPr lang="en-US" dirty="0" smtClean="0"/>
              <a:t>Browse</a:t>
            </a:r>
            <a:r>
              <a:rPr lang="fa-IR" dirty="0" smtClean="0"/>
              <a:t> استفاده کنید و بعد از دکمه‌ی </a:t>
            </a:r>
            <a:r>
              <a:rPr lang="en-US" dirty="0" smtClean="0"/>
              <a:t>Make New Folder</a:t>
            </a:r>
            <a:r>
              <a:rPr lang="fa-IR" dirty="0" smtClean="0"/>
              <a:t> استفاده کنید.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اجرای برنامه‌هایتان درایو جاری را درایو خودتان قرار دهید.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می‌توانید از منوی فایل از گزینه </a:t>
            </a:r>
            <a:r>
              <a:rPr lang="en-US" dirty="0" smtClean="0"/>
              <a:t>Set Path</a:t>
            </a:r>
            <a:r>
              <a:rPr lang="fa-IR" dirty="0" smtClean="0"/>
              <a:t> درایو برنامه‌هایتان را به مسیر </a:t>
            </a:r>
            <a:r>
              <a:rPr lang="en-US" dirty="0" smtClean="0"/>
              <a:t>Matlab</a:t>
            </a:r>
            <a:r>
              <a:rPr lang="fa-IR" dirty="0" smtClean="0"/>
              <a:t> اضافه کنید.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7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BF17EC2D-0723-4CCD-AD6F-94B8B2C750F1}" type="slidenum">
              <a:rPr lang="fa-IR" smtClean="0"/>
              <a:pPr/>
              <a:t>50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تابع </a:t>
            </a:r>
            <a:r>
              <a:rPr lang="en-US" dirty="0" err="1" smtClean="0"/>
              <a:t>hypot</a:t>
            </a:r>
            <a:endParaRPr lang="en-US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توابع نمایی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توابع لگاریتم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توابع اعداد مختلط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توابع گرد کردن</a:t>
            </a:r>
          </a:p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EA47-118C-441A-B365-945F190DF31C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69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F491B77E-F7AD-4771-85F5-57E618BE2E7C}" type="slidenum">
              <a:rPr lang="fa-IR" smtClean="0"/>
              <a:pPr/>
              <a:t>51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311241"/>
              </p:ext>
            </p:extLst>
          </p:nvPr>
        </p:nvGraphicFramePr>
        <p:xfrm>
          <a:off x="1524000" y="2133600"/>
          <a:ext cx="60960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توضیح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تابع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جذر</a:t>
                      </a:r>
                      <a:r>
                        <a:rPr lang="fa-IR" baseline="0" smtClean="0">
                          <a:cs typeface="B Kamran" pitchFamily="2" charset="-78"/>
                        </a:rPr>
                        <a:t> مجموع مربعات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err="1" smtClean="0"/>
                        <a:t>hypot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تابع</a:t>
                      </a:r>
                      <a:r>
                        <a:rPr lang="fa-IR" baseline="0" smtClean="0">
                          <a:cs typeface="B Kamran" pitchFamily="2" charset="-78"/>
                        </a:rPr>
                        <a:t> نمایی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exp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تابع نمایی منهای یک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expm1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لگاریتم نپرین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log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لگاریتم عدد</a:t>
                      </a:r>
                      <a:r>
                        <a:rPr lang="fa-IR" baseline="0" smtClean="0">
                          <a:cs typeface="B Kamran" pitchFamily="2" charset="-78"/>
                        </a:rPr>
                        <a:t> به اضافه یک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log1p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لگاریتم مبنای ده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log10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لگاریتم</a:t>
                      </a:r>
                      <a:r>
                        <a:rPr lang="fa-IR" baseline="0" smtClean="0">
                          <a:cs typeface="B Kamran" pitchFamily="2" charset="-78"/>
                        </a:rPr>
                        <a:t> مبنای دو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log2</a:t>
                      </a:r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cs typeface="B Kamran" pitchFamily="2" charset="-78"/>
                        </a:rPr>
                        <a:t>دو به توان یک عدد</a:t>
                      </a:r>
                      <a:endParaRPr lang="en-US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/>
                        <a:t>pow2</a:t>
                      </a:r>
                      <a:endParaRPr lang="en-US" sz="16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A987-DA8B-43A4-A789-30B037758114}" type="datetime1">
              <a:rPr lang="en-US" smtClean="0"/>
              <a:t>2/11/2013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10EFAD80-4246-4403-92EA-9B0DAB7D7E0A}" type="slidenum">
              <a:rPr lang="fa-IR" smtClean="0"/>
              <a:pPr/>
              <a:t>52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914400" y="2082800"/>
          <a:ext cx="77724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توضیح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جذر یک عدد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sqrt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ریشه یک عدد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nthroot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نزدیک‌ترین توانی از دو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nextpow2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قدرمطلق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abs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زاویه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angle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ساخت یک عدد مختلط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complex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قسمت موهومی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image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قسمت حقیقی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real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آیا عدد حقیقی است؟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>
                          <a:latin typeface="Times New Roman" pitchFamily="18" charset="0"/>
                          <a:cs typeface="B Kamran" pitchFamily="2" charset="-78"/>
                        </a:rPr>
                        <a:t>isreal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F3A43-2358-43AB-83F8-FDC0AE61FD06}" type="datetime1">
              <a:rPr lang="en-US" smtClean="0"/>
              <a:t>2/11/2013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FE6B983A-D5F8-491D-8D3B-36BF6A39DBF3}" type="slidenum">
              <a:rPr lang="en-US" smtClean="0"/>
              <a:pPr/>
              <a:t>53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31749780"/>
              </p:ext>
            </p:extLst>
          </p:nvPr>
        </p:nvGraphicFramePr>
        <p:xfrm>
          <a:off x="914400" y="2214880"/>
          <a:ext cx="77724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توضیحات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عدد را به سمت صفر گرد می‌کند.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B Kamran" pitchFamily="2" charset="-78"/>
                        </a:rPr>
                        <a:t>fix</a:t>
                      </a:r>
                      <a:endParaRPr lang="en-US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عدد را به سمت منهای بینهایت گرد می‌کند.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B Kamran" pitchFamily="2" charset="-78"/>
                        </a:rPr>
                        <a:t>floor</a:t>
                      </a:r>
                      <a:endParaRPr lang="en-US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عدد را به سمت</a:t>
                      </a:r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 مثبت بینهایت گرد می‌کند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B Kamran" pitchFamily="2" charset="-78"/>
                        </a:rPr>
                        <a:t>ceil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عدد را به سمت نزدیک‌ترین عدد صحیح گرد می‌کند.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B Kamran" pitchFamily="2" charset="-78"/>
                        </a:rPr>
                        <a:t>round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مد عدد اول به عدد دوم را برمی‌گرداند.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B Kamran" pitchFamily="2" charset="-78"/>
                        </a:rPr>
                        <a:t>mod</a:t>
                      </a:r>
                      <a:endParaRPr lang="en-US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باقی مانده تقسیم دو عدد را برمی‌گرداند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B Kamran" pitchFamily="2" charset="-78"/>
                        </a:rPr>
                        <a:t>rem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latin typeface="Times New Roman" pitchFamily="18" charset="0"/>
                          <a:cs typeface="B Kamran" pitchFamily="2" charset="-78"/>
                        </a:rPr>
                        <a:t>علامت عدد را برمی‌گرداند.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B Kamran" pitchFamily="2" charset="-78"/>
                        </a:rPr>
                        <a:t>sign</a:t>
                      </a:r>
                      <a:endParaRPr lang="en-US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953A7-B980-4F63-A3FD-21DCDF94E928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4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B9FF8E20-0599-42F4-8E73-F33C10E2BFAD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این زبان تعدادی تابع اولیه مربوط به ماتریس‌ها دارد که لیست این توابع با دستور زیر قابل مشاهده است.</a:t>
            </a:r>
          </a:p>
          <a:p>
            <a:pPr marL="0" indent="0" algn="l" rtl="0">
              <a:buNone/>
            </a:pPr>
            <a:r>
              <a:rPr lang="en-US" dirty="0" smtClean="0"/>
              <a:t>help </a:t>
            </a:r>
            <a:r>
              <a:rPr lang="en-US" dirty="0" err="1" smtClean="0"/>
              <a:t>elmat</a:t>
            </a:r>
            <a:endParaRPr lang="en-US" dirty="0" smtClean="0"/>
          </a:p>
          <a:p>
            <a:pPr marL="0" indent="0"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این تابع‌ها در مورد تولید ماتریس‌های خاص و پر کاربرد می‌باشد.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84F4-8B54-4D7B-908A-77C680CC6A61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5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B9FF8E20-0599-42F4-8E73-F33C10E2BFAD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l" rtl="0"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655082"/>
              </p:ext>
            </p:extLst>
          </p:nvPr>
        </p:nvGraphicFramePr>
        <p:xfrm>
          <a:off x="1295400" y="2438400"/>
          <a:ext cx="64008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3200400"/>
              </a:tblGrid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توضیحات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یک ماتریس پر از صفر تولید می‌کند.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B Kamran" pitchFamily="2" charset="-78"/>
                        </a:rPr>
                        <a:t>zeros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یک ماتریس پر از یک تولید می‌کند.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B Kamran" pitchFamily="2" charset="-78"/>
                        </a:rPr>
                        <a:t>ones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یک ماتریس</a:t>
                      </a:r>
                      <a:r>
                        <a:rPr lang="fa-IR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 واحد تولید می‌کند.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B Kamran" pitchFamily="2" charset="-78"/>
                        </a:rPr>
                        <a:t>eye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latin typeface="Times New Roman" pitchFamily="18" charset="0"/>
                          <a:cs typeface="B Kamran" pitchFamily="2" charset="-78"/>
                        </a:rPr>
                        <a:t>یک ماتریس را تکرار می‌کند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err="1" smtClean="0">
                          <a:latin typeface="Times New Roman" pitchFamily="18" charset="0"/>
                          <a:cs typeface="B Kamran" pitchFamily="2" charset="-78"/>
                        </a:rPr>
                        <a:t>repmat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smtClean="0">
                          <a:latin typeface="Times New Roman" pitchFamily="18" charset="0"/>
                          <a:cs typeface="B Kamran" pitchFamily="2" charset="-78"/>
                        </a:rPr>
                        <a:t>ماتریس تصادفی یکنواخت استاندارد</a:t>
                      </a:r>
                      <a:endParaRPr lang="en-US" sz="240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smtClean="0">
                          <a:latin typeface="Times New Roman" pitchFamily="18" charset="0"/>
                          <a:cs typeface="B Kamran" pitchFamily="2" charset="-78"/>
                        </a:rPr>
                        <a:t>rand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435429">
                <a:tc>
                  <a:txBody>
                    <a:bodyPr/>
                    <a:lstStyle/>
                    <a:p>
                      <a:pPr algn="ctr" rtl="1"/>
                      <a:r>
                        <a:rPr lang="fa-IR" sz="2400" smtClean="0">
                          <a:latin typeface="Times New Roman" pitchFamily="18" charset="0"/>
                          <a:cs typeface="B Kamran" pitchFamily="2" charset="-78"/>
                        </a:rPr>
                        <a:t>ماتریس تصادفی نرمال استاندارد</a:t>
                      </a:r>
                      <a:endParaRPr lang="en-US" sz="240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400" dirty="0" err="1" smtClean="0">
                          <a:latin typeface="Times New Roman" pitchFamily="18" charset="0"/>
                          <a:cs typeface="B Kamran" pitchFamily="2" charset="-78"/>
                        </a:rPr>
                        <a:t>randn</a:t>
                      </a:r>
                      <a:endParaRPr lang="en-US" sz="240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16A40-6F10-48CF-9161-A5183B0A8A21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0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4E3206D2-F75F-4F5C-A337-BFA29B854151}" type="slidenum">
              <a:rPr lang="en-US" smtClean="0"/>
              <a:pPr/>
              <a:t>56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762000" y="1854200"/>
          <a:ext cx="77724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توضیح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تولید اعداد با فواصل یکسان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linspace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تولید یک شبکه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meshgrid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ابعاد یک متغیر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size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طول یک متغیر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length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تعداد بعد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ndims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تعداد عناصر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numel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برای نمایش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display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آیا متغیر خالی است؟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isempty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آیا متغیر مساوی است؟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>
                          <a:latin typeface="Times New Roman" pitchFamily="18" charset="0"/>
                          <a:cs typeface="B Kamran" pitchFamily="2" charset="-78"/>
                        </a:rPr>
                        <a:t>isequal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6E595-BCA8-4022-B268-BF20A29E0688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22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D93F99AA-487D-4EE3-86E9-F7ED5C1116C1}" type="slidenum">
              <a:rPr lang="en-US" smtClean="0"/>
              <a:pPr/>
              <a:t>57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762000" y="1752600"/>
          <a:ext cx="77724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dirty="0" smtClean="0">
                          <a:cs typeface="B Kamran" pitchFamily="2" charset="-78"/>
                        </a:rPr>
                        <a:t>توضیح</a:t>
                      </a:r>
                      <a:endParaRPr lang="en-US" baseline="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تابع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چسباندن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cs typeface="B Kamran" pitchFamily="2" charset="-78"/>
                        </a:rPr>
                        <a:t>cat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تغییر شکل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smtClean="0">
                          <a:cs typeface="B Kamran" pitchFamily="2" charset="-78"/>
                        </a:rPr>
                        <a:t>reshape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قطری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cs typeface="B Kamran" pitchFamily="2" charset="-78"/>
                        </a:rPr>
                        <a:t>diag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پایین مثلثی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>
                          <a:cs typeface="B Kamran" pitchFamily="2" charset="-78"/>
                        </a:rPr>
                        <a:t>tril</a:t>
                      </a:r>
                      <a:endParaRPr lang="en-US" baseline="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بالا مثلثی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cs typeface="B Kamran" pitchFamily="2" charset="-78"/>
                        </a:rPr>
                        <a:t>trilu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چرخش چپ و راست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cs typeface="B Kamran" pitchFamily="2" charset="-78"/>
                        </a:rPr>
                        <a:t>fliplr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چرخش بالا و پایین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cs typeface="B Kamran" pitchFamily="2" charset="-78"/>
                        </a:rPr>
                        <a:t>flipud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چرخش حول یک بعد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err="1" smtClean="0">
                          <a:cs typeface="B Kamran" pitchFamily="2" charset="-78"/>
                        </a:rPr>
                        <a:t>flipdim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aseline="0" smtClean="0">
                          <a:cs typeface="B Kamran" pitchFamily="2" charset="-78"/>
                        </a:rPr>
                        <a:t>چرخش 90 درجه</a:t>
                      </a:r>
                      <a:endParaRPr lang="en-US" baseline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 smtClean="0">
                          <a:cs typeface="B Kamran" pitchFamily="2" charset="-78"/>
                        </a:rPr>
                        <a:t>rot90</a:t>
                      </a:r>
                      <a:endParaRPr lang="en-US" baseline="0" dirty="0"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28241-A799-4A65-809A-F36395BA74FF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4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4A5238F8-EE16-499B-80E6-30FA0D3D7F02}" type="slidenum">
              <a:rPr lang="en-US" smtClean="0"/>
              <a:pPr/>
              <a:t>58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</p:nvPr>
        </p:nvGraphicFramePr>
        <p:xfrm>
          <a:off x="762000" y="1828800"/>
          <a:ext cx="77724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توضیح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برای یافتن عناصر غیر صفر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find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پایان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end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چرخش دایره‌ای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circshift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اپسیلون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eps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بزرگترین عدد حقیقی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realmax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بزرگترین عدد حقیقی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realmin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تولید ماتریس هادامارد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hadamard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تولید ماتریس جادویی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dirty="0" smtClean="0">
                          <a:latin typeface="Times New Roman" pitchFamily="18" charset="0"/>
                          <a:cs typeface="B Kamran" pitchFamily="2" charset="-78"/>
                        </a:rPr>
                        <a:t>magic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57AA7-46B2-4FA0-A403-B8A1C5D06530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1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2C30A444-65A0-4FA6-A8B2-55D6A226B131}" type="slidenum">
              <a:rPr lang="fa-IR" smtClean="0"/>
              <a:pPr/>
              <a:t>59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چند مثال:</a:t>
            </a:r>
            <a:endParaRPr lang="en-US" dirty="0" smtClean="0"/>
          </a:p>
          <a:p>
            <a:pPr algn="l" rtl="0"/>
            <a:r>
              <a:rPr lang="en-US" dirty="0" smtClean="0"/>
              <a:t>rho = (</a:t>
            </a:r>
            <a:r>
              <a:rPr lang="en-US" dirty="0" err="1" smtClean="0"/>
              <a:t>1+sqrt</a:t>
            </a:r>
            <a:r>
              <a:rPr lang="en-US" dirty="0" smtClean="0"/>
              <a:t>(5))/2</a:t>
            </a:r>
          </a:p>
          <a:p>
            <a:pPr algn="l" rtl="0"/>
            <a:r>
              <a:rPr lang="en-US" dirty="0" smtClean="0"/>
              <a:t>a = abs(</a:t>
            </a:r>
            <a:r>
              <a:rPr lang="en-US" dirty="0" err="1" smtClean="0"/>
              <a:t>3+4i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a = 5*ones(3,3)</a:t>
            </a:r>
          </a:p>
          <a:p>
            <a:pPr algn="l" rtl="0"/>
            <a:r>
              <a:rPr lang="en-US" dirty="0" smtClean="0"/>
              <a:t>z = zeros(3,4)</a:t>
            </a:r>
          </a:p>
          <a:p>
            <a:pPr algn="l" rtl="0"/>
            <a:r>
              <a:rPr lang="en-US" dirty="0" err="1" smtClean="0"/>
              <a:t>i</a:t>
            </a:r>
            <a:r>
              <a:rPr lang="en-US" dirty="0" smtClean="0"/>
              <a:t> = ones(3)</a:t>
            </a:r>
          </a:p>
          <a:p>
            <a:pPr algn="l" rtl="0"/>
            <a:r>
              <a:rPr lang="en-US" dirty="0" smtClean="0"/>
              <a:t>n = round(10*rand(1,10))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EC471-FE36-480F-A32D-1F6B33B7A86E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2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84A3B-7D0A-4874-BF7E-C6D1F3522F4F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منوی فایل گزینه‌ی </a:t>
            </a:r>
            <a:r>
              <a:rPr lang="en-US" dirty="0" smtClean="0"/>
              <a:t> preferences</a:t>
            </a:r>
            <a:r>
              <a:rPr lang="fa-IR" dirty="0" smtClean="0"/>
              <a:t> می‌توانید تنظیمات صفحه کار خود را تنظیم کنید. </a:t>
            </a:r>
          </a:p>
          <a:p>
            <a:r>
              <a:rPr lang="fa-IR" dirty="0" smtClean="0">
                <a:solidFill>
                  <a:srgbClr val="00B050"/>
                </a:solidFill>
              </a:rPr>
              <a:t>☺</a:t>
            </a:r>
            <a:r>
              <a:rPr lang="fa-IR" dirty="0" smtClean="0">
                <a:solidFill>
                  <a:schemeClr val="accent1"/>
                </a:solidFill>
              </a:rPr>
              <a:t> </a:t>
            </a:r>
            <a:r>
              <a:rPr lang="fa-IR" dirty="0" smtClean="0"/>
              <a:t>با توجه به این که فونت برای آموزش ریز می‌باشد با انتخاب فونت آن را تغییر دهید. </a:t>
            </a:r>
          </a:p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زبان برنامه‌نویسی </a:t>
            </a:r>
            <a:r>
              <a:rPr lang="en-US" dirty="0" smtClean="0"/>
              <a:t>Matlab</a:t>
            </a:r>
            <a:r>
              <a:rPr lang="fa-IR" dirty="0" smtClean="0"/>
              <a:t> مانند </a:t>
            </a:r>
            <a:r>
              <a:rPr lang="en-US" dirty="0" smtClean="0"/>
              <a:t>Java</a:t>
            </a:r>
            <a:r>
              <a:rPr lang="fa-IR" dirty="0" smtClean="0"/>
              <a:t> به صورت </a:t>
            </a:r>
            <a:r>
              <a:rPr lang="en-US" dirty="0" smtClean="0"/>
              <a:t>interpreted</a:t>
            </a:r>
            <a:r>
              <a:rPr lang="fa-IR" dirty="0" smtClean="0"/>
              <a:t> است. برای اجرا خط به خط اجرا می‌شود.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2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2F602BDB-A115-412E-8C19-6A32002CF60C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 = </a:t>
            </a:r>
            <a:r>
              <a:rPr lang="en-US" dirty="0" err="1" smtClean="0"/>
              <a:t>randn</a:t>
            </a:r>
            <a:r>
              <a:rPr lang="en-US" dirty="0" smtClean="0"/>
              <a:t>(3)</a:t>
            </a:r>
          </a:p>
          <a:p>
            <a:pPr algn="l" rtl="0"/>
            <a:r>
              <a:rPr lang="en-US" dirty="0" smtClean="0"/>
              <a:t>x = -5:0.1:5</a:t>
            </a:r>
          </a:p>
          <a:p>
            <a:pPr algn="l" rtl="0"/>
            <a:r>
              <a:rPr lang="en-US" dirty="0" smtClean="0"/>
              <a:t>y = </a:t>
            </a:r>
            <a:r>
              <a:rPr lang="en-US" dirty="0" err="1" smtClean="0"/>
              <a:t>randn</a:t>
            </a:r>
            <a:r>
              <a:rPr lang="en-US" dirty="0" smtClean="0"/>
              <a:t>(1000,1)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رسم هیستوگرام می‌توان به صورت زیر عمل کرد.</a:t>
            </a:r>
          </a:p>
          <a:p>
            <a:pPr algn="l" rtl="0"/>
            <a:r>
              <a:rPr lang="en-US" dirty="0" err="1" smtClean="0"/>
              <a:t>hist</a:t>
            </a:r>
            <a:r>
              <a:rPr lang="en-US" dirty="0" smtClean="0"/>
              <a:t>(</a:t>
            </a:r>
            <a:r>
              <a:rPr lang="en-US" dirty="0" err="1" smtClean="0"/>
              <a:t>y,x</a:t>
            </a:r>
            <a:r>
              <a:rPr lang="en-US" dirty="0" smtClean="0"/>
              <a:t>)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هیستوگرام نشان دهنده تابع توزیع است.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F5E51-32B1-4315-96C2-64CE1AD3F3BA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33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F76ED29E-A5EB-41E9-9B99-9D00732AA89A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b = [1 2; 3 4]</a:t>
            </a:r>
          </a:p>
          <a:p>
            <a:pPr rtl="0"/>
            <a:r>
              <a:rPr lang="en-US" dirty="0" smtClean="0"/>
              <a:t>c = [b b, </a:t>
            </a:r>
            <a:r>
              <a:rPr lang="en-US" dirty="0" err="1" smtClean="0"/>
              <a:t>b+4</a:t>
            </a:r>
            <a:r>
              <a:rPr lang="en-US" dirty="0" smtClean="0"/>
              <a:t> b-1]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حذف کردن عناصر ماتریس می‌توان به فرم زیر عمل نمود.</a:t>
            </a:r>
            <a:endParaRPr lang="en-US" dirty="0" smtClean="0"/>
          </a:p>
          <a:p>
            <a:pPr rtl="0"/>
            <a:r>
              <a:rPr lang="en-US" dirty="0" smtClean="0"/>
              <a:t>c(:,2) = []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3A210-FEBA-4AAB-AEEB-B384F7FE9F9B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4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fa-IR" dirty="0" smtClean="0"/>
              <a:t>36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sz="3500" dirty="0" smtClean="0"/>
              <a:t>c = [b, b; </a:t>
            </a:r>
            <a:r>
              <a:rPr lang="en-US" sz="3500" dirty="0" err="1" smtClean="0"/>
              <a:t>b+4</a:t>
            </a:r>
            <a:r>
              <a:rPr lang="en-US" sz="3500" dirty="0" smtClean="0"/>
              <a:t> b-1]</a:t>
            </a:r>
          </a:p>
          <a:p>
            <a:pPr algn="l" rtl="0"/>
            <a:r>
              <a:rPr lang="en-US" sz="3500" dirty="0" smtClean="0"/>
              <a:t>c(1:3:4, :) = []</a:t>
            </a:r>
          </a:p>
          <a:p>
            <a:pPr algn="l" rtl="0"/>
            <a:r>
              <a:rPr lang="en-US" sz="3500" dirty="0" smtClean="0"/>
              <a:t>c(:, 1:3:4) = []</a:t>
            </a:r>
          </a:p>
          <a:p>
            <a:pPr algn="l" rtl="0"/>
            <a:r>
              <a:rPr lang="en-US" sz="3500" dirty="0" smtClean="0"/>
              <a:t>c = [b  b; </a:t>
            </a:r>
            <a:r>
              <a:rPr lang="en-US" sz="3500" dirty="0" err="1" smtClean="0"/>
              <a:t>b+4</a:t>
            </a:r>
            <a:r>
              <a:rPr lang="en-US" sz="3500" dirty="0" smtClean="0"/>
              <a:t> b-1]</a:t>
            </a:r>
          </a:p>
          <a:p>
            <a:pPr algn="l" rtl="0"/>
            <a:r>
              <a:rPr lang="en-US" sz="3500" dirty="0" smtClean="0"/>
              <a:t>c(1:2:16) = []</a:t>
            </a:r>
          </a:p>
          <a:p>
            <a:pPr algn="l" rtl="0"/>
            <a:r>
              <a:rPr lang="en-US" sz="3500" dirty="0" smtClean="0"/>
              <a:t>a = rand(3) </a:t>
            </a:r>
          </a:p>
          <a:p>
            <a:pPr algn="l" rtl="0"/>
            <a:r>
              <a:rPr lang="en-US" sz="3500" dirty="0" smtClean="0"/>
              <a:t>b = [a, zeros(3,2);</a:t>
            </a:r>
            <a:r>
              <a:rPr lang="fa-IR" sz="3500" dirty="0" smtClean="0"/>
              <a:t> </a:t>
            </a:r>
            <a:r>
              <a:rPr lang="en-US" sz="3500" dirty="0" smtClean="0"/>
              <a:t>zeros(2,3), eye(2)]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A3D0C-6921-4073-A3A3-C0A9B851FAA4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7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fa-IR" dirty="0" smtClean="0"/>
              <a:t>37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n = (0:10)’</a:t>
            </a:r>
          </a:p>
          <a:p>
            <a:pPr algn="l" rtl="0"/>
            <a:r>
              <a:rPr lang="en-US" dirty="0" err="1" smtClean="0"/>
              <a:t>pows</a:t>
            </a:r>
            <a:r>
              <a:rPr lang="fa-IR" dirty="0" smtClean="0"/>
              <a:t> </a:t>
            </a:r>
            <a:r>
              <a:rPr lang="en-US" dirty="0" smtClean="0"/>
              <a:t>= [n, </a:t>
            </a:r>
            <a:r>
              <a:rPr lang="en-US" dirty="0" err="1" smtClean="0"/>
              <a:t>n.^2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2.^n</a:t>
            </a:r>
            <a:r>
              <a:rPr lang="en-US" dirty="0" smtClean="0"/>
              <a:t>]</a:t>
            </a:r>
          </a:p>
          <a:p>
            <a:pPr algn="l" rtl="0"/>
            <a:r>
              <a:rPr lang="en-US" dirty="0" smtClean="0"/>
              <a:t>x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(1:0.1:2)’</a:t>
            </a:r>
          </a:p>
          <a:p>
            <a:pPr algn="l" rtl="0"/>
            <a:r>
              <a:rPr lang="en-US" dirty="0" smtClean="0"/>
              <a:t>logs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[x, </a:t>
            </a:r>
            <a:r>
              <a:rPr lang="en-US" dirty="0" err="1" smtClean="0"/>
              <a:t>log10</a:t>
            </a:r>
            <a:r>
              <a:rPr lang="en-US" dirty="0" smtClean="0"/>
              <a:t>(x)]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945E-CF27-4B53-98F4-409A1CDD3150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4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8702B-651B-4ED7-BD76-16CFC0E8D25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نرم‌‌افزار </a:t>
            </a:r>
            <a:r>
              <a:rPr lang="en-US" dirty="0" smtClean="0"/>
              <a:t>Matlab</a:t>
            </a:r>
            <a:r>
              <a:rPr lang="fa-IR" dirty="0" smtClean="0"/>
              <a:t> برای رسم نمودارها امکانات خوبی دارد.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دستورات رسم منحنی به صورت زیر می‌باشند.</a:t>
            </a:r>
          </a:p>
          <a:p>
            <a:pPr rtl="0"/>
            <a:r>
              <a:rPr lang="en-US" dirty="0" smtClean="0"/>
              <a:t>plot</a:t>
            </a:r>
          </a:p>
          <a:p>
            <a:pPr rtl="0"/>
            <a:r>
              <a:rPr lang="en-US" dirty="0" err="1" smtClean="0"/>
              <a:t>xlabel</a:t>
            </a:r>
            <a:endParaRPr lang="en-US" dirty="0" smtClean="0"/>
          </a:p>
          <a:p>
            <a:pPr rtl="0"/>
            <a:r>
              <a:rPr lang="en-US" dirty="0" err="1" smtClean="0"/>
              <a:t>ylabel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1DC0-0A70-450C-98DF-04B69210D1B8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title</a:t>
            </a:r>
          </a:p>
          <a:p>
            <a:pPr rtl="0"/>
            <a:r>
              <a:rPr lang="en-US" dirty="0" smtClean="0"/>
              <a:t>grid</a:t>
            </a:r>
          </a:p>
          <a:p>
            <a:pPr rtl="0"/>
            <a:r>
              <a:rPr lang="en-US" dirty="0" smtClean="0"/>
              <a:t>axis</a:t>
            </a:r>
          </a:p>
          <a:p>
            <a:pPr rtl="0"/>
            <a:r>
              <a:rPr lang="en-US" dirty="0" smtClean="0"/>
              <a:t>stem</a:t>
            </a:r>
          </a:p>
          <a:p>
            <a:pPr rtl="0"/>
            <a:r>
              <a:rPr lang="en-US" dirty="0" smtClean="0"/>
              <a:t>subplot</a:t>
            </a:r>
          </a:p>
          <a:p>
            <a:pPr rtl="0"/>
            <a:r>
              <a:rPr lang="en-US" dirty="0" smtClean="0"/>
              <a:t>hold on</a:t>
            </a:r>
          </a:p>
          <a:p>
            <a:pPr rtl="0"/>
            <a:r>
              <a:rPr lang="en-US" dirty="0" smtClean="0"/>
              <a:t>hold off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CF91F-BAD6-41C4-B355-9E722F9417D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t = -</a:t>
            </a:r>
            <a:r>
              <a:rPr lang="en-US" dirty="0" err="1" smtClean="0"/>
              <a:t>pi:0.1:pi</a:t>
            </a:r>
            <a:r>
              <a:rPr lang="en-US" dirty="0" smtClean="0"/>
              <a:t>;</a:t>
            </a:r>
          </a:p>
          <a:p>
            <a:pPr rtl="0"/>
            <a:r>
              <a:rPr lang="en-US" dirty="0" smtClean="0"/>
              <a:t>y = </a:t>
            </a:r>
            <a:r>
              <a:rPr lang="en-US" dirty="0" err="1" smtClean="0"/>
              <a:t>cos</a:t>
            </a:r>
            <a:r>
              <a:rPr lang="en-US" dirty="0" smtClean="0"/>
              <a:t>(t);</a:t>
            </a:r>
          </a:p>
          <a:p>
            <a:pPr rtl="0"/>
            <a:r>
              <a:rPr lang="en-US" dirty="0" smtClean="0"/>
              <a:t>plot(t, y)</a:t>
            </a:r>
          </a:p>
          <a:p>
            <a:pPr rtl="0"/>
            <a:r>
              <a:rPr lang="en-US" dirty="0" smtClean="0"/>
              <a:t>z = sin(t);</a:t>
            </a:r>
          </a:p>
          <a:p>
            <a:pPr rtl="0"/>
            <a:r>
              <a:rPr lang="en-US" dirty="0" smtClean="0"/>
              <a:t>plot(t, y, t, z)</a:t>
            </a:r>
          </a:p>
          <a:p>
            <a:pPr rtl="0"/>
            <a:r>
              <a:rPr lang="en-US" dirty="0" smtClean="0"/>
              <a:t>plot(t, y, ’--’)</a:t>
            </a:r>
          </a:p>
          <a:p>
            <a:pPr rtl="0"/>
            <a:r>
              <a:rPr lang="en-US" dirty="0" smtClean="0"/>
              <a:t>plot (t, y, ’+.’)</a:t>
            </a:r>
          </a:p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66AE0-F4D9-4772-9E26-8E19A5F9C886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plot(t, </a:t>
            </a:r>
            <a:r>
              <a:rPr lang="en-US" dirty="0" err="1" smtClean="0"/>
              <a:t>y,’s</a:t>
            </a:r>
            <a:r>
              <a:rPr lang="en-US" dirty="0" smtClean="0"/>
              <a:t>’)</a:t>
            </a:r>
          </a:p>
          <a:p>
            <a:pPr rtl="0"/>
            <a:r>
              <a:rPr lang="en-US" dirty="0" smtClean="0"/>
              <a:t>plot(t, y,’.-g’)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چند منحنی را با هم می‌توان رسم کرد. 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نوع رسم و رنگ منحنی را می‌توان تنظیم نمود.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با استفاده از دستور زیر، مشخصات کامل این دستور را بررسی کرد. </a:t>
            </a:r>
          </a:p>
          <a:p>
            <a:pPr rtl="0"/>
            <a:r>
              <a:rPr lang="en-US" dirty="0" smtClean="0"/>
              <a:t>help plot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CB582-0CFC-4317-A3AE-7D6DB56C64B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بعد از رسم منحنی می‌توان برای محور افقی و عمودی منحنی برچسب زد و برای منحنی یک عنوان انتخاب کرد.</a:t>
            </a:r>
          </a:p>
          <a:p>
            <a:pPr rtl="0"/>
            <a:r>
              <a:rPr lang="en-US" sz="3200" dirty="0" err="1" smtClean="0"/>
              <a:t>xlabel</a:t>
            </a:r>
            <a:r>
              <a:rPr lang="en-US" sz="3200" dirty="0"/>
              <a:t>({'first </a:t>
            </a:r>
            <a:r>
              <a:rPr lang="en-US" sz="3200" dirty="0" err="1"/>
              <a:t>line';'second</a:t>
            </a:r>
            <a:r>
              <a:rPr lang="en-US" sz="3200" dirty="0"/>
              <a:t> line'})</a:t>
            </a:r>
            <a:endParaRPr lang="en-US" sz="3200" dirty="0" smtClean="0"/>
          </a:p>
          <a:p>
            <a:pPr rtl="0"/>
            <a:r>
              <a:rPr lang="en-US" sz="3200" dirty="0" err="1" smtClean="0"/>
              <a:t>ylabel</a:t>
            </a:r>
            <a:r>
              <a:rPr lang="en-US" sz="3200" dirty="0"/>
              <a:t>('</a:t>
            </a:r>
            <a:r>
              <a:rPr lang="en-US" sz="3200" dirty="0" err="1"/>
              <a:t>George'</a:t>
            </a:r>
            <a:r>
              <a:rPr lang="en-US" sz="3200" dirty="0" err="1" smtClean="0"/>
              <a:t>'s</a:t>
            </a:r>
            <a:r>
              <a:rPr lang="en-US" sz="3200" dirty="0" smtClean="0"/>
              <a:t>  Popularity</a:t>
            </a:r>
            <a:r>
              <a:rPr lang="en-US" sz="3200" dirty="0"/>
              <a:t>','</a:t>
            </a:r>
            <a:r>
              <a:rPr lang="en-US" sz="3200" dirty="0" err="1"/>
              <a:t>fontsize</a:t>
            </a:r>
            <a:r>
              <a:rPr lang="en-US" sz="3200" dirty="0"/>
              <a:t>',12,'</a:t>
            </a:r>
            <a:r>
              <a:rPr lang="en-US" sz="3200" dirty="0" err="1"/>
              <a:t>fontweight</a:t>
            </a:r>
            <a:r>
              <a:rPr lang="en-US" sz="3200" dirty="0"/>
              <a:t>','b</a:t>
            </a:r>
            <a:r>
              <a:rPr lang="en-US" sz="3200" dirty="0" smtClean="0"/>
              <a:t>')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D359F-E2E5-4804-A369-79941B0A3C5F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برچسب‌گذاری می‌توان از فرمول‌نویسی </a:t>
            </a:r>
            <a:r>
              <a:rPr lang="en-US" dirty="0" err="1" smtClean="0"/>
              <a:t>tex</a:t>
            </a:r>
            <a:r>
              <a:rPr lang="fa-IR" dirty="0" smtClean="0"/>
              <a:t> نیز استفاده کرد. </a:t>
            </a:r>
            <a:endParaRPr lang="en-US" dirty="0" smtClean="0"/>
          </a:p>
          <a:p>
            <a:pPr algn="l" rtl="0"/>
            <a:r>
              <a:rPr lang="en-US" dirty="0" err="1" smtClean="0"/>
              <a:t>xlabel</a:t>
            </a:r>
            <a:r>
              <a:rPr lang="en-US" dirty="0"/>
              <a:t>('\it{\</a:t>
            </a:r>
            <a:r>
              <a:rPr lang="en-US" dirty="0" err="1" smtClean="0"/>
              <a:t>omega_N</a:t>
            </a:r>
            <a:r>
              <a:rPr lang="en-US" dirty="0" smtClean="0"/>
              <a:t> = e^{(-2\</a:t>
            </a:r>
            <a:r>
              <a:rPr lang="en-US" dirty="0" err="1" smtClean="0"/>
              <a:t>pii</a:t>
            </a:r>
            <a:r>
              <a:rPr lang="en-US" dirty="0"/>
              <a:t>)/N</a:t>
            </a:r>
            <a:r>
              <a:rPr lang="en-US" dirty="0" smtClean="0"/>
              <a:t>}}')</a:t>
            </a:r>
          </a:p>
          <a:p>
            <a:r>
              <a:rPr lang="fa-IR" dirty="0" smtClean="0">
                <a:solidFill>
                  <a:schemeClr val="accent1"/>
                </a:solidFill>
              </a:rPr>
              <a:t>☺ </a:t>
            </a:r>
            <a:r>
              <a:rPr lang="fa-IR" dirty="0"/>
              <a:t>بعد از رسم منحنی می‌توان منحنی را شبکه‌بندی کرد.</a:t>
            </a:r>
          </a:p>
          <a:p>
            <a:pPr rtl="0"/>
            <a:r>
              <a:rPr lang="en-US" dirty="0"/>
              <a:t>grid</a:t>
            </a:r>
          </a:p>
          <a:p>
            <a:pPr algn="l"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B0522-707B-4650-A0A3-7F21E0C6C3CC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این زبان </a:t>
            </a:r>
            <a:r>
              <a:rPr lang="en-US" dirty="0" smtClean="0"/>
              <a:t>autocomplete</a:t>
            </a:r>
            <a:r>
              <a:rPr lang="fa-IR" dirty="0" smtClean="0"/>
              <a:t> است. یعنی با تایپ قسمتی از دستور و استفاده از کلید </a:t>
            </a:r>
            <a:r>
              <a:rPr lang="en-US" dirty="0" smtClean="0"/>
              <a:t>tab</a:t>
            </a:r>
            <a:r>
              <a:rPr lang="fa-IR" dirty="0" smtClean="0"/>
              <a:t> می‌توان دستور مورد نظر را انتخاب و کامل نمود.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توابع را در این زبان به دو طریق </a:t>
            </a:r>
            <a:r>
              <a:rPr lang="en-US" dirty="0" smtClean="0"/>
              <a:t>Script</a:t>
            </a:r>
            <a:r>
              <a:rPr lang="fa-IR" dirty="0" smtClean="0"/>
              <a:t> و  </a:t>
            </a:r>
            <a:r>
              <a:rPr lang="en-US" dirty="0" smtClean="0"/>
              <a:t>Function</a:t>
            </a:r>
            <a:r>
              <a:rPr lang="fa-IR" dirty="0" smtClean="0"/>
              <a:t> می‌توان نوشت.</a:t>
            </a:r>
          </a:p>
          <a:p>
            <a:pPr rtl="0"/>
            <a:r>
              <a:rPr lang="en-US" dirty="0" smtClean="0"/>
              <a:t>edit test1.m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0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A17D-DEF9-4105-BBD9-12264FC62DEA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بعد از رسم منحنی با دستور </a:t>
            </a:r>
            <a:r>
              <a:rPr lang="en-US" dirty="0" smtClean="0"/>
              <a:t>axis</a:t>
            </a:r>
            <a:r>
              <a:rPr lang="fa-IR" dirty="0" smtClean="0"/>
              <a:t> می‌توان رنج تغییرات منحنی را تنظیم نمود.</a:t>
            </a:r>
          </a:p>
          <a:p>
            <a:pPr rtl="0"/>
            <a:r>
              <a:rPr lang="en-US" dirty="0" err="1" smtClean="0"/>
              <a:t>axsis</a:t>
            </a:r>
            <a:r>
              <a:rPr lang="en-US" dirty="0" smtClean="0"/>
              <a:t>([-2, 2, 1, 10])</a:t>
            </a:r>
            <a:r>
              <a:rPr lang="fa-IR" dirty="0" smtClean="0"/>
              <a:t> </a:t>
            </a:r>
            <a:endParaRPr lang="en-US" dirty="0" smtClean="0"/>
          </a:p>
          <a:p>
            <a:r>
              <a:rPr lang="fa-IR" dirty="0" smtClean="0"/>
              <a:t> </a:t>
            </a:r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فرمان </a:t>
            </a:r>
            <a:r>
              <a:rPr lang="en-US" dirty="0" smtClean="0"/>
              <a:t>stem</a:t>
            </a:r>
            <a:r>
              <a:rPr lang="fa-IR" dirty="0" smtClean="0"/>
              <a:t> برای رسم نمودارهای گسسته استفاده می‌شود.</a:t>
            </a:r>
          </a:p>
          <a:p>
            <a:pPr rtl="0"/>
            <a:r>
              <a:rPr lang="en-US" dirty="0" smtClean="0"/>
              <a:t>y=1:10</a:t>
            </a:r>
          </a:p>
          <a:p>
            <a:pPr rtl="0"/>
            <a:r>
              <a:rPr lang="en-US" dirty="0" smtClean="0"/>
              <a:t>stem(y)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B4496-6C25-4BBE-9919-517B154DB63E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از فرمان </a:t>
            </a:r>
            <a:r>
              <a:rPr lang="en-US" dirty="0" smtClean="0"/>
              <a:t>subplot</a:t>
            </a:r>
            <a:r>
              <a:rPr lang="fa-IR" dirty="0" smtClean="0"/>
              <a:t> برای رسم هم‌زمان چند منحنی می‌توان استفاده کرد.</a:t>
            </a:r>
          </a:p>
          <a:p>
            <a:pPr rtl="0"/>
            <a:r>
              <a:rPr lang="en-US" dirty="0" smtClean="0"/>
              <a:t>t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1:10;</a:t>
            </a:r>
          </a:p>
          <a:p>
            <a:pPr rtl="0"/>
            <a:r>
              <a:rPr lang="en-US" dirty="0" smtClean="0"/>
              <a:t>z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err="1" smtClean="0"/>
              <a:t>cos</a:t>
            </a:r>
            <a:r>
              <a:rPr lang="en-US" dirty="0" smtClean="0"/>
              <a:t>(t)</a:t>
            </a:r>
          </a:p>
          <a:p>
            <a:pPr rtl="0"/>
            <a:r>
              <a:rPr lang="en-US" dirty="0" smtClean="0"/>
              <a:t>y</a:t>
            </a:r>
            <a:r>
              <a:rPr lang="fa-IR" dirty="0" smtClean="0"/>
              <a:t> </a:t>
            </a:r>
            <a:r>
              <a:rPr lang="en-US" dirty="0" smtClean="0"/>
              <a:t>= </a:t>
            </a:r>
            <a:r>
              <a:rPr lang="en-US" dirty="0" err="1" smtClean="0"/>
              <a:t>t.^2</a:t>
            </a:r>
            <a:r>
              <a:rPr lang="en-US" dirty="0" smtClean="0"/>
              <a:t>;</a:t>
            </a:r>
          </a:p>
          <a:p>
            <a:pPr rtl="0"/>
            <a:r>
              <a:rPr lang="en-US" dirty="0" smtClean="0"/>
              <a:t>subplot(211)</a:t>
            </a:r>
          </a:p>
          <a:p>
            <a:pPr rtl="0"/>
            <a:r>
              <a:rPr lang="en-US" dirty="0" smtClean="0"/>
              <a:t>plot(t,</a:t>
            </a:r>
            <a:r>
              <a:rPr lang="fa-IR" dirty="0" smtClean="0"/>
              <a:t> </a:t>
            </a:r>
            <a:r>
              <a:rPr lang="en-US" dirty="0" smtClean="0"/>
              <a:t>z)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627D-1C59-4261-A378-467BB669C51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subplot(212)</a:t>
            </a:r>
          </a:p>
          <a:p>
            <a:pPr rtl="0"/>
            <a:r>
              <a:rPr lang="en-US" dirty="0" smtClean="0"/>
              <a:t>plot(t,</a:t>
            </a:r>
            <a:r>
              <a:rPr lang="fa-IR" dirty="0" smtClean="0"/>
              <a:t> </a:t>
            </a:r>
            <a:r>
              <a:rPr lang="en-US" dirty="0" smtClean="0"/>
              <a:t>y)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می‌توان صفحه را به چهار قسمت تبدیل کرد و در هر قسمت منحنی را رسم کرد.</a:t>
            </a:r>
          </a:p>
          <a:p>
            <a:pPr rtl="0"/>
            <a:r>
              <a:rPr lang="en-US" dirty="0" smtClean="0"/>
              <a:t>subplot(221),……,</a:t>
            </a:r>
            <a:r>
              <a:rPr lang="fa-IR" dirty="0" smtClean="0"/>
              <a:t> </a:t>
            </a:r>
            <a:r>
              <a:rPr lang="en-US" dirty="0" smtClean="0"/>
              <a:t>subplot(222),….</a:t>
            </a:r>
          </a:p>
          <a:p>
            <a:pPr rtl="0"/>
            <a:r>
              <a:rPr lang="en-US" dirty="0" smtClean="0"/>
              <a:t>subplot(223),…….,</a:t>
            </a:r>
            <a:r>
              <a:rPr lang="fa-IR" dirty="0" smtClean="0"/>
              <a:t> </a:t>
            </a:r>
            <a:r>
              <a:rPr lang="en-US" dirty="0" smtClean="0"/>
              <a:t>subplot(224)</a:t>
            </a:r>
          </a:p>
          <a:p>
            <a:pPr rtl="0"/>
            <a:endParaRPr lang="fa-IR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2B668-C8CB-4A60-A092-BE508B4D15D7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73</a:t>
            </a:fld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914400" y="1905000"/>
            <a:ext cx="7162800" cy="3505200"/>
            <a:chOff x="1447800" y="1828800"/>
            <a:chExt cx="6858000" cy="3219450"/>
          </a:xfrm>
        </p:grpSpPr>
        <p:sp>
          <p:nvSpPr>
            <p:cNvPr id="6" name="Rectangle 5"/>
            <p:cNvSpPr/>
            <p:nvPr/>
          </p:nvSpPr>
          <p:spPr>
            <a:xfrm>
              <a:off x="3695700" y="1828800"/>
              <a:ext cx="1524000" cy="762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111</a:t>
              </a:r>
              <a:endParaRPr lang="en-US" dirty="0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447800" y="3028950"/>
              <a:ext cx="1143000" cy="838200"/>
              <a:chOff x="1371600" y="2971800"/>
              <a:chExt cx="1143000" cy="8382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371600" y="29718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211</a:t>
                </a:r>
                <a:endParaRPr lang="en-US" dirty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1371600" y="34290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212</a:t>
                </a:r>
                <a:endParaRPr lang="en-US" dirty="0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3276600" y="3048000"/>
              <a:ext cx="2362200" cy="800100"/>
              <a:chOff x="3733800" y="3124200"/>
              <a:chExt cx="2362200" cy="8001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3733800" y="31242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221</a:t>
                </a:r>
                <a:endParaRPr lang="en-US" dirty="0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733800" y="35433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223</a:t>
                </a:r>
                <a:endParaRPr lang="en-US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53000" y="31242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222</a:t>
                </a:r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953000" y="35433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224</a:t>
                </a:r>
                <a:endParaRPr lang="en-US" dirty="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5943600" y="3257550"/>
              <a:ext cx="2362200" cy="381000"/>
              <a:chOff x="6324600" y="3276600"/>
              <a:chExt cx="2362200" cy="38100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6324600" y="32766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121</a:t>
                </a:r>
                <a:endParaRPr lang="en-US" dirty="0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543800" y="32766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122</a:t>
                </a:r>
                <a:endParaRPr lang="en-US" dirty="0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1447800" y="4210050"/>
              <a:ext cx="2362200" cy="838200"/>
              <a:chOff x="1524000" y="4191000"/>
              <a:chExt cx="2362200" cy="838200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1524000" y="41910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221</a:t>
                </a:r>
                <a:endParaRPr lang="en-US" dirty="0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2743200" y="41910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222</a:t>
                </a:r>
                <a:endParaRPr lang="en-US" dirty="0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524000" y="4648200"/>
                <a:ext cx="23622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212</a:t>
                </a:r>
                <a:endParaRPr lang="en-US" dirty="0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5486400" y="4210050"/>
              <a:ext cx="2362200" cy="838200"/>
              <a:chOff x="5486400" y="4267200"/>
              <a:chExt cx="2362200" cy="83820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705600" y="42672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222</a:t>
                </a:r>
                <a:endParaRPr lang="en-US" dirty="0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705600" y="4724400"/>
                <a:ext cx="1143000" cy="381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224</a:t>
                </a:r>
                <a:endParaRPr lang="en-US" dirty="0"/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5486400" y="4267200"/>
                <a:ext cx="1143000" cy="838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121</a:t>
                </a:r>
                <a:endParaRPr lang="en-US" dirty="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19A33-5CA2-4917-BAE3-761477D0671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بعد از رسم یک منحنی اگر بخواهیم منحنی بعدی روی همین محورها رسم شود کافی است بعد از رسم اولین منحنی از فرمان </a:t>
            </a:r>
            <a:r>
              <a:rPr lang="en-US" dirty="0" smtClean="0"/>
              <a:t>hold on</a:t>
            </a:r>
            <a:r>
              <a:rPr lang="fa-IR" dirty="0" smtClean="0"/>
              <a:t> استفاده کرد.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هرگاه بخواهیم از این ویژگی دیگر استفاده نکنیم باید از فرمان </a:t>
            </a:r>
            <a:r>
              <a:rPr lang="en-US" dirty="0" smtClean="0"/>
              <a:t>hold off</a:t>
            </a:r>
            <a:r>
              <a:rPr lang="fa-IR" dirty="0" smtClean="0"/>
              <a:t> استفاده کرد.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BB1F-95D7-4E9B-B15C-481BDF790DD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تابع زیر را تایپ کنید توابع مهم داده لیست می‌شوند. در ادامه این توابع بررسی خواهند شد.</a:t>
            </a:r>
          </a:p>
          <a:p>
            <a:pPr algn="l" rtl="0"/>
            <a:r>
              <a:rPr lang="en-US" dirty="0" smtClean="0"/>
              <a:t>help </a:t>
            </a:r>
            <a:r>
              <a:rPr lang="en-US" dirty="0" err="1" smtClean="0"/>
              <a:t>datafun</a:t>
            </a:r>
            <a:r>
              <a:rPr lang="en-US" dirty="0" smtClean="0"/>
              <a:t> 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en-US" dirty="0" smtClean="0"/>
              <a:t>71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0AAE7-B413-4DB4-BA9F-2C6FFB072F19}" type="datetime1">
              <a:rPr lang="en-US" smtClean="0"/>
              <a:t>2/11/2013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409358"/>
              </p:ext>
            </p:extLst>
          </p:nvPr>
        </p:nvGraphicFramePr>
        <p:xfrm>
          <a:off x="1524000" y="1905000"/>
          <a:ext cx="6096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توضیح</a:t>
                      </a:r>
                      <a:endParaRPr lang="en-US" sz="2400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sz="2400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ماکزیمم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max</a:t>
                      </a:r>
                      <a:endParaRPr lang="en-US" sz="2400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مینیمم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smtClean="0">
                          <a:latin typeface="Times New Roman" pitchFamily="18" charset="0"/>
                          <a:cs typeface="B Kamran" pitchFamily="2" charset="-78"/>
                        </a:rPr>
                        <a:t>min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متوسط</a:t>
                      </a:r>
                      <a:endParaRPr lang="en-US" sz="2400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smtClean="0">
                          <a:latin typeface="Times New Roman" pitchFamily="18" charset="0"/>
                          <a:cs typeface="B Kamran" pitchFamily="2" charset="-78"/>
                        </a:rPr>
                        <a:t>mean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میانه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smtClean="0">
                          <a:latin typeface="Times New Roman" pitchFamily="18" charset="0"/>
                          <a:cs typeface="B Kamran" pitchFamily="2" charset="-78"/>
                        </a:rPr>
                        <a:t>median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انحراف معیار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smtClean="0">
                          <a:latin typeface="Times New Roman" pitchFamily="18" charset="0"/>
                          <a:cs typeface="B Kamran" pitchFamily="2" charset="-78"/>
                        </a:rPr>
                        <a:t>std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واریانس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err="1" smtClean="0">
                          <a:latin typeface="Times New Roman" pitchFamily="18" charset="0"/>
                          <a:cs typeface="B Kamran" pitchFamily="2" charset="-78"/>
                        </a:rPr>
                        <a:t>var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baseline="0" smtClean="0">
                          <a:latin typeface="Times New Roman" pitchFamily="18" charset="0"/>
                          <a:cs typeface="B Kamran" pitchFamily="2" charset="-78"/>
                        </a:rPr>
                        <a:t>مرتب کردن</a:t>
                      </a:r>
                      <a:endParaRPr lang="en-US" sz="2400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 smtClean="0">
                          <a:latin typeface="Times New Roman" pitchFamily="18" charset="0"/>
                          <a:cs typeface="B Kamran" pitchFamily="2" charset="-78"/>
                        </a:rPr>
                        <a:t>sort</a:t>
                      </a:r>
                      <a:endParaRPr lang="en-US" sz="2400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02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en-US" dirty="0" smtClean="0"/>
              <a:t>72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</p:nvPr>
        </p:nvGraphicFramePr>
        <p:xfrm>
          <a:off x="914400" y="2133600"/>
          <a:ext cx="77724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توضیح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تابع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dirty="0" smtClean="0">
                          <a:latin typeface="Times New Roman" pitchFamily="18" charset="0"/>
                          <a:cs typeface="B Kamran" pitchFamily="2" charset="-78"/>
                        </a:rPr>
                        <a:t>جمع عناصر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sum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ضرب عناصر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prod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هیستوگرام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hist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توزیع تجمعی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cumsum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توزیع تجمعی ضربی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cumprod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مشتق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smtClean="0">
                          <a:latin typeface="Times New Roman" pitchFamily="18" charset="0"/>
                          <a:cs typeface="B Kamran" pitchFamily="2" charset="-78"/>
                        </a:rPr>
                        <a:t>diff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ضریب همبستگی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dirty="0" err="1" smtClean="0">
                          <a:latin typeface="Times New Roman" pitchFamily="18" charset="0"/>
                          <a:cs typeface="B Kamran" pitchFamily="2" charset="-78"/>
                        </a:rPr>
                        <a:t>corrcoef</a:t>
                      </a:r>
                      <a:endParaRPr lang="en-US" baseline="0" dirty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aseline="0" smtClean="0">
                          <a:latin typeface="Times New Roman" pitchFamily="18" charset="0"/>
                          <a:cs typeface="B Kamran" pitchFamily="2" charset="-78"/>
                        </a:rPr>
                        <a:t>کوواریانس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baseline="0" err="1" smtClean="0">
                          <a:latin typeface="Times New Roman" pitchFamily="18" charset="0"/>
                          <a:cs typeface="B Kamran" pitchFamily="2" charset="-78"/>
                        </a:rPr>
                        <a:t>cov</a:t>
                      </a:r>
                      <a:endParaRPr lang="en-US" baseline="0">
                        <a:latin typeface="Times New Roman" pitchFamily="18" charset="0"/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31915-3765-4032-9DDF-0BCBCC50B91D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2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r>
              <a:rPr lang="en-US" dirty="0" smtClean="0"/>
              <a:t>73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چند مثال:</a:t>
            </a:r>
          </a:p>
          <a:p>
            <a:pPr algn="l" rtl="0"/>
            <a:r>
              <a:rPr lang="en-US" dirty="0" smtClean="0"/>
              <a:t>b = [5 1 2;3 9 4;7 6 8]</a:t>
            </a:r>
          </a:p>
          <a:p>
            <a:pPr algn="l" rtl="0"/>
            <a:r>
              <a:rPr lang="en-US" dirty="0" smtClean="0"/>
              <a:t>index = find(b</a:t>
            </a:r>
            <a:r>
              <a:rPr lang="fa-IR" dirty="0" smtClean="0"/>
              <a:t> </a:t>
            </a:r>
            <a:r>
              <a:rPr lang="en-US" dirty="0" smtClean="0"/>
              <a:t>==</a:t>
            </a:r>
            <a:r>
              <a:rPr lang="fa-IR" dirty="0" smtClean="0"/>
              <a:t> </a:t>
            </a:r>
            <a:r>
              <a:rPr lang="en-US" dirty="0" smtClean="0"/>
              <a:t>6)</a:t>
            </a:r>
          </a:p>
          <a:p>
            <a:pPr algn="l" rtl="0"/>
            <a:r>
              <a:rPr lang="en-US" dirty="0" smtClean="0"/>
              <a:t>[</a:t>
            </a:r>
            <a:r>
              <a:rPr lang="en-US" dirty="0" err="1" smtClean="0"/>
              <a:t>r,c</a:t>
            </a:r>
            <a:r>
              <a:rPr lang="en-US" dirty="0" smtClean="0"/>
              <a:t>] = find(b</a:t>
            </a:r>
            <a:r>
              <a:rPr lang="fa-IR" dirty="0" smtClean="0"/>
              <a:t> </a:t>
            </a:r>
            <a:r>
              <a:rPr lang="en-US" dirty="0" smtClean="0"/>
              <a:t>==</a:t>
            </a:r>
            <a:r>
              <a:rPr lang="fa-IR" dirty="0" smtClean="0"/>
              <a:t> </a:t>
            </a:r>
            <a:r>
              <a:rPr lang="en-US" dirty="0" smtClean="0"/>
              <a:t>6)</a:t>
            </a:r>
          </a:p>
          <a:p>
            <a:pPr algn="l" rtl="0"/>
            <a:r>
              <a:rPr lang="en-US" dirty="0" smtClean="0"/>
              <a:t>m = max(b)</a:t>
            </a:r>
          </a:p>
          <a:p>
            <a:pPr algn="l" rtl="0"/>
            <a:r>
              <a:rPr lang="en-US" dirty="0" smtClean="0"/>
              <a:t>m = max(max(b))</a:t>
            </a:r>
          </a:p>
          <a:p>
            <a:pPr algn="l" rtl="0"/>
            <a:r>
              <a:rPr lang="en-US" dirty="0" smtClean="0"/>
              <a:t>[</a:t>
            </a:r>
            <a:r>
              <a:rPr lang="en-US" dirty="0" err="1" smtClean="0"/>
              <a:t>v,r</a:t>
            </a:r>
            <a:r>
              <a:rPr lang="en-US" dirty="0" smtClean="0"/>
              <a:t>] = max(b)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BACE-DB69-4A33-9DAB-1AEC716C9AEE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3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B95B5844-998C-4EBC-B055-AD8E8D83DA5B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min(b)</a:t>
            </a:r>
          </a:p>
          <a:p>
            <a:pPr algn="l" rtl="0"/>
            <a:r>
              <a:rPr lang="en-US" dirty="0" smtClean="0"/>
              <a:t>s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size(b)</a:t>
            </a:r>
          </a:p>
          <a:p>
            <a:pPr algn="l" rtl="0"/>
            <a:r>
              <a:rPr lang="en-US" dirty="0" smtClean="0"/>
              <a:t>d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b(2,:)</a:t>
            </a:r>
          </a:p>
          <a:p>
            <a:pPr algn="l" rtl="0"/>
            <a:r>
              <a:rPr lang="en-US" dirty="0" smtClean="0"/>
              <a:t>s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size(d)</a:t>
            </a:r>
          </a:p>
          <a:p>
            <a:pPr algn="l" rtl="0"/>
            <a:r>
              <a:rPr lang="en-US" dirty="0" smtClean="0"/>
              <a:t>l</a:t>
            </a:r>
            <a:r>
              <a:rPr lang="fa-IR" dirty="0" smtClean="0"/>
              <a:t> </a:t>
            </a:r>
            <a:r>
              <a:rPr lang="en-US" dirty="0" smtClean="0"/>
              <a:t>=</a:t>
            </a:r>
            <a:r>
              <a:rPr lang="fa-IR" dirty="0" smtClean="0"/>
              <a:t> </a:t>
            </a:r>
            <a:r>
              <a:rPr lang="en-US" dirty="0" smtClean="0"/>
              <a:t>length(d)</a:t>
            </a:r>
          </a:p>
          <a:p>
            <a:pPr algn="l" rtl="0"/>
            <a:r>
              <a:rPr lang="en-US" dirty="0" smtClean="0"/>
              <a:t>max(size(d))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94E01-BC0A-42BC-8E1D-791090090746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5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A85B0-88A3-49F5-B186-E0AD2DA8177A}" type="datetime1">
              <a:rPr lang="en-US" smtClean="0"/>
              <a:t>2/11/2013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 smtClean="0">
                <a:solidFill>
                  <a:schemeClr val="accent1"/>
                </a:solidFill>
              </a:rPr>
              <a:t>☺</a:t>
            </a:r>
            <a:r>
              <a:rPr lang="fa-IR" dirty="0" smtClean="0"/>
              <a:t>از اولین خط </a:t>
            </a:r>
            <a:r>
              <a:rPr lang="en-US" dirty="0" smtClean="0"/>
              <a:t>Function</a:t>
            </a:r>
            <a:r>
              <a:rPr lang="fa-IR" dirty="0" smtClean="0"/>
              <a:t> می‌توان برای تعریف </a:t>
            </a:r>
            <a:r>
              <a:rPr lang="en-US" dirty="0" smtClean="0"/>
              <a:t>help</a:t>
            </a:r>
            <a:r>
              <a:rPr lang="fa-IR" dirty="0" smtClean="0"/>
              <a:t> تابع استفاده کرد.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متغیرهای تعریف شده در </a:t>
            </a:r>
            <a:r>
              <a:rPr lang="en-US" dirty="0" smtClean="0"/>
              <a:t>Script</a:t>
            </a:r>
            <a:r>
              <a:rPr lang="fa-IR" dirty="0" smtClean="0"/>
              <a:t> داخل پنجره </a:t>
            </a:r>
            <a:r>
              <a:rPr lang="en-US" dirty="0" smtClean="0"/>
              <a:t>Matlab</a:t>
            </a:r>
            <a:r>
              <a:rPr lang="fa-IR" dirty="0" smtClean="0"/>
              <a:t> قابل دسترسی هستند ولی متغیرهای </a:t>
            </a:r>
            <a:r>
              <a:rPr lang="en-US" dirty="0" smtClean="0"/>
              <a:t>Function</a:t>
            </a:r>
            <a:r>
              <a:rPr lang="fa-IR" dirty="0" smtClean="0"/>
              <a:t> داخل پنجره </a:t>
            </a:r>
            <a:r>
              <a:rPr lang="en-US" dirty="0" smtClean="0"/>
              <a:t>Matlab</a:t>
            </a:r>
            <a:r>
              <a:rPr lang="fa-IR" dirty="0" smtClean="0"/>
              <a:t> قابل دسترسی یا تغییر نیستند.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73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4A3B85CF-0EE3-49DF-AAE7-8E1DFE47D50E}" type="slidenum">
              <a:rPr lang="fa-IR" smtClean="0"/>
              <a:pPr/>
              <a:t>80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n = </a:t>
            </a:r>
            <a:r>
              <a:rPr lang="en-US" dirty="0" err="1" smtClean="0"/>
              <a:t>ndims</a:t>
            </a:r>
            <a:r>
              <a:rPr lang="en-US" dirty="0" smtClean="0"/>
              <a:t>(b)</a:t>
            </a:r>
          </a:p>
          <a:p>
            <a:pPr algn="l" rtl="0"/>
            <a:r>
              <a:rPr lang="en-US" dirty="0" smtClean="0"/>
              <a:t>length(size(b))</a:t>
            </a:r>
          </a:p>
          <a:p>
            <a:pPr algn="l" rtl="0"/>
            <a:r>
              <a:rPr lang="en-US" dirty="0" smtClean="0"/>
              <a:t>p = </a:t>
            </a:r>
            <a:r>
              <a:rPr lang="en-US" dirty="0" err="1" smtClean="0"/>
              <a:t>numel</a:t>
            </a:r>
            <a:r>
              <a:rPr lang="en-US" dirty="0" smtClean="0"/>
              <a:t>(b)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در </a:t>
            </a:r>
            <a:r>
              <a:rPr lang="en-US" dirty="0" smtClean="0"/>
              <a:t>MATLAB</a:t>
            </a:r>
            <a:r>
              <a:rPr lang="fa-IR" dirty="0" smtClean="0"/>
              <a:t> می‌توان بردارهای سه بعدی نیز تعریف کرد.</a:t>
            </a:r>
          </a:p>
          <a:p>
            <a:pPr algn="l" rtl="0"/>
            <a:r>
              <a:rPr lang="en-US" dirty="0" smtClean="0"/>
              <a:t>a = [5 7 8;0 1 9; 4 3 6]</a:t>
            </a:r>
          </a:p>
          <a:p>
            <a:pPr algn="l" rtl="0"/>
            <a:r>
              <a:rPr lang="en-US" dirty="0" smtClean="0"/>
              <a:t>a(:,:,2) = [1 0 4;3 5 6; 9 8 7]</a:t>
            </a:r>
          </a:p>
          <a:p>
            <a:pPr algn="l" rtl="0"/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61A9-D089-4BA4-81DE-4DD8F5B2C545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8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6963231E-D3C7-4927-90A0-8C4DFF94E41E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smtClean="0"/>
              <a:t>a(:, :, 3</a:t>
            </a:r>
            <a:r>
              <a:rPr lang="en-US" dirty="0" smtClean="0"/>
              <a:t>) = 5</a:t>
            </a:r>
          </a:p>
          <a:p>
            <a:pPr algn="l" rtl="0"/>
            <a:r>
              <a:rPr lang="en-US" dirty="0" smtClean="0"/>
              <a:t>r = rand(4, 3, 2)</a:t>
            </a:r>
          </a:p>
          <a:p>
            <a:pPr algn="l" rtl="0"/>
            <a:r>
              <a:rPr lang="en-US" dirty="0" smtClean="0"/>
              <a:t>r(4, 1,</a:t>
            </a:r>
            <a:r>
              <a:rPr lang="fa-IR" dirty="0" smtClean="0"/>
              <a:t> </a:t>
            </a:r>
            <a:r>
              <a:rPr lang="en-US" dirty="0" smtClean="0"/>
              <a:t>2)</a:t>
            </a:r>
          </a:p>
          <a:p>
            <a:pPr algn="l" rtl="0"/>
            <a:r>
              <a:rPr lang="en-US" dirty="0" smtClean="0"/>
              <a:t>r([1 3 4], 2 ,1)</a:t>
            </a:r>
          </a:p>
          <a:p>
            <a:pPr algn="l" rtl="0"/>
            <a:r>
              <a:rPr lang="en-US" dirty="0" smtClean="0"/>
              <a:t>r(3, :, 2)</a:t>
            </a:r>
          </a:p>
          <a:p>
            <a:pPr algn="l" rtl="0"/>
            <a:r>
              <a:rPr lang="en-US" dirty="0" smtClean="0"/>
              <a:t>s = size(r)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8FECB-AC59-4730-B349-5669ACBDDD5E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46304" y="6210300"/>
            <a:ext cx="457200" cy="457200"/>
          </a:xfrm>
        </p:spPr>
        <p:txBody>
          <a:bodyPr/>
          <a:lstStyle/>
          <a:p>
            <a:fld id="{AABC2061-BD75-40DB-A407-0E29266CFD91}" type="slidenum">
              <a:rPr lang="fa-IR" smtClean="0"/>
              <a:pPr/>
              <a:t>82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چسباندن دو ماتریس به هم و تشکیل ماتریس جدید از دستور </a:t>
            </a:r>
            <a:r>
              <a:rPr lang="en-US" dirty="0" smtClean="0"/>
              <a:t>cat</a:t>
            </a:r>
            <a:r>
              <a:rPr lang="fa-IR" dirty="0" smtClean="0"/>
              <a:t> استفاده می‌شود.</a:t>
            </a:r>
          </a:p>
          <a:p>
            <a:pPr algn="l" rtl="0"/>
            <a:r>
              <a:rPr lang="en-US" dirty="0" smtClean="0"/>
              <a:t>b = cat(3,</a:t>
            </a:r>
            <a:r>
              <a:rPr lang="fa-IR" dirty="0" smtClean="0"/>
              <a:t> </a:t>
            </a:r>
            <a:r>
              <a:rPr lang="en-US" dirty="0" smtClean="0"/>
              <a:t>[2,8;</a:t>
            </a:r>
            <a:r>
              <a:rPr lang="fa-IR" dirty="0" smtClean="0"/>
              <a:t> </a:t>
            </a:r>
            <a:r>
              <a:rPr lang="en-US" dirty="0" smtClean="0"/>
              <a:t>0 5],</a:t>
            </a:r>
            <a:r>
              <a:rPr lang="fa-IR" dirty="0" smtClean="0"/>
              <a:t> </a:t>
            </a:r>
            <a:r>
              <a:rPr lang="en-US" dirty="0" smtClean="0"/>
              <a:t>[1 3;</a:t>
            </a:r>
            <a:r>
              <a:rPr lang="fa-IR" dirty="0" smtClean="0"/>
              <a:t> </a:t>
            </a:r>
            <a:r>
              <a:rPr lang="en-US" dirty="0" smtClean="0"/>
              <a:t>7 9])</a:t>
            </a:r>
          </a:p>
          <a:p>
            <a:pPr algn="l" rtl="0"/>
            <a:r>
              <a:rPr lang="en-US" dirty="0" smtClean="0"/>
              <a:t>a = [1 2;</a:t>
            </a:r>
            <a:r>
              <a:rPr lang="fa-IR" dirty="0" smtClean="0"/>
              <a:t> </a:t>
            </a:r>
            <a:r>
              <a:rPr lang="en-US" dirty="0" smtClean="0"/>
              <a:t>3 4]</a:t>
            </a:r>
          </a:p>
          <a:p>
            <a:pPr algn="l" rtl="0"/>
            <a:r>
              <a:rPr lang="en-US" dirty="0" smtClean="0"/>
              <a:t>b = [5 6;7 8]</a:t>
            </a:r>
          </a:p>
          <a:p>
            <a:pPr algn="l" rtl="0"/>
            <a:r>
              <a:rPr lang="en-US" dirty="0" smtClean="0"/>
              <a:t>c = cat(1, a, b)</a:t>
            </a:r>
          </a:p>
          <a:p>
            <a:pPr algn="l" rtl="0"/>
            <a:r>
              <a:rPr lang="en-US" dirty="0" smtClean="0"/>
              <a:t>[a; b]</a:t>
            </a:r>
            <a:endParaRPr lang="fa-IR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B8D95-9EBB-47B3-BA09-3C65B458CAE4}" type="datetime1">
              <a:rPr lang="en-US" smtClean="0"/>
              <a:t>2/11/2013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3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6C4F9-AE4F-4D42-8303-E95B3950F929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c = cat(2, a, b)</a:t>
            </a:r>
          </a:p>
          <a:p>
            <a:pPr algn="l" rtl="0"/>
            <a:r>
              <a:rPr lang="en-US" dirty="0" smtClean="0"/>
              <a:t>[a,</a:t>
            </a:r>
            <a:r>
              <a:rPr lang="fa-IR" dirty="0" smtClean="0"/>
              <a:t> </a:t>
            </a:r>
            <a:r>
              <a:rPr lang="en-US" dirty="0" smtClean="0"/>
              <a:t>b]</a:t>
            </a:r>
            <a:endParaRPr lang="fa-IR" dirty="0" smtClean="0"/>
          </a:p>
          <a:p>
            <a:pPr algn="r"/>
            <a:r>
              <a:rPr lang="fa-IR" dirty="0" smtClean="0"/>
              <a:t>از </a:t>
            </a:r>
            <a:r>
              <a:rPr lang="en-US" dirty="0" smtClean="0"/>
              <a:t>cat(3,……..)</a:t>
            </a:r>
            <a:r>
              <a:rPr lang="fa-IR" dirty="0" smtClean="0"/>
              <a:t> برای چسباندن ماتریس در بعد سوم استفاده می‌شود. با این کار می‌توان تصاویر رنگی ساخت.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C52D-E22E-4E10-8E13-0EE10A67A969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/>
              <a:t>در این قسمت چندین مثال جهت یادآوری مطالب گذشته ارائه می‌شود.</a:t>
            </a:r>
          </a:p>
          <a:p>
            <a:pPr algn="l" rtl="0"/>
            <a:r>
              <a:rPr lang="en-US" dirty="0"/>
              <a:t>a = </a:t>
            </a:r>
            <a:r>
              <a:rPr lang="en-US" dirty="0" err="1"/>
              <a:t>1+2i</a:t>
            </a:r>
            <a:endParaRPr lang="en-US" dirty="0"/>
          </a:p>
          <a:p>
            <a:pPr algn="l" rtl="0"/>
            <a:r>
              <a:rPr lang="en-US" dirty="0"/>
              <a:t>b = Real(a)</a:t>
            </a:r>
            <a:r>
              <a:rPr lang="fa-IR" dirty="0"/>
              <a:t> </a:t>
            </a:r>
            <a:endParaRPr lang="en-US" dirty="0"/>
          </a:p>
          <a:p>
            <a:pPr algn="l" rtl="0"/>
            <a:r>
              <a:rPr lang="en-US" dirty="0"/>
              <a:t>c = </a:t>
            </a:r>
            <a:r>
              <a:rPr lang="en-US" dirty="0" err="1"/>
              <a:t>imag</a:t>
            </a:r>
            <a:r>
              <a:rPr lang="en-US" dirty="0"/>
              <a:t>(a)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DF0C-0399-4286-ABDE-E56A122A7FF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abs(a)</a:t>
            </a:r>
          </a:p>
          <a:p>
            <a:pPr algn="l" rtl="0"/>
            <a:r>
              <a:rPr lang="en-US" dirty="0" smtClean="0"/>
              <a:t>angle(a)</a:t>
            </a:r>
          </a:p>
          <a:p>
            <a:pPr algn="l" rtl="0"/>
            <a:r>
              <a:rPr lang="en-US" dirty="0" smtClean="0"/>
              <a:t>conj(a)</a:t>
            </a:r>
          </a:p>
          <a:p>
            <a:pPr algn="l" rtl="0"/>
            <a:r>
              <a:rPr lang="en-US" dirty="0" smtClean="0"/>
              <a:t>complex(2,3)</a:t>
            </a:r>
          </a:p>
          <a:p>
            <a:pPr algn="l" rtl="0"/>
            <a:r>
              <a:rPr lang="en-US" dirty="0" err="1" smtClean="0"/>
              <a:t>pow2</a:t>
            </a:r>
            <a:r>
              <a:rPr lang="en-US" dirty="0" smtClean="0"/>
              <a:t>(5)</a:t>
            </a:r>
          </a:p>
          <a:p>
            <a:pPr algn="l" rtl="0"/>
            <a:r>
              <a:rPr lang="en-US" dirty="0" err="1" smtClean="0"/>
              <a:t>nextpow2</a:t>
            </a:r>
            <a:r>
              <a:rPr lang="en-US" dirty="0" smtClean="0"/>
              <a:t>(13)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0AD7-7982-4597-B1AA-5DE023E83D6B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log10</a:t>
            </a:r>
            <a:r>
              <a:rPr lang="en-US" dirty="0" smtClean="0"/>
              <a:t>(10)</a:t>
            </a:r>
          </a:p>
          <a:p>
            <a:pPr algn="l" rtl="0"/>
            <a:r>
              <a:rPr lang="en-US" dirty="0" smtClean="0"/>
              <a:t>x = rand(1,10)</a:t>
            </a:r>
          </a:p>
          <a:p>
            <a:pPr algn="l" rtl="0"/>
            <a:r>
              <a:rPr lang="en-US" dirty="0" smtClean="0"/>
              <a:t>x(4:-1:2)</a:t>
            </a:r>
          </a:p>
          <a:p>
            <a:pPr algn="l" rtl="0"/>
            <a:r>
              <a:rPr lang="en-US" dirty="0" smtClean="0"/>
              <a:t>x = (0:0.1:1)*pi</a:t>
            </a:r>
          </a:p>
          <a:p>
            <a:pPr algn="l" rtl="0"/>
            <a:r>
              <a:rPr lang="en-US" dirty="0" err="1" smtClean="0"/>
              <a:t>linspace</a:t>
            </a:r>
            <a:r>
              <a:rPr lang="en-US" dirty="0" smtClean="0"/>
              <a:t>(0,</a:t>
            </a:r>
            <a:r>
              <a:rPr lang="fa-IR" dirty="0" smtClean="0"/>
              <a:t> </a:t>
            </a:r>
            <a:r>
              <a:rPr lang="en-US" dirty="0" smtClean="0"/>
              <a:t>pi,</a:t>
            </a:r>
            <a:r>
              <a:rPr lang="fa-IR" dirty="0" smtClean="0"/>
              <a:t> </a:t>
            </a:r>
            <a:r>
              <a:rPr lang="en-US" dirty="0" smtClean="0"/>
              <a:t>11)</a:t>
            </a:r>
          </a:p>
          <a:p>
            <a:pPr algn="l" rtl="0"/>
            <a:r>
              <a:rPr lang="en-US" dirty="0" err="1" smtClean="0"/>
              <a:t>logspace</a:t>
            </a:r>
            <a:r>
              <a:rPr lang="en-US" dirty="0" smtClean="0"/>
              <a:t>(0,</a:t>
            </a:r>
            <a:r>
              <a:rPr lang="fa-IR" dirty="0" smtClean="0"/>
              <a:t> </a:t>
            </a:r>
            <a:r>
              <a:rPr lang="en-US" dirty="0" smtClean="0"/>
              <a:t>2,</a:t>
            </a:r>
            <a:r>
              <a:rPr lang="fa-IR" dirty="0" smtClean="0"/>
              <a:t> </a:t>
            </a:r>
            <a:r>
              <a:rPr lang="en-US" dirty="0" smtClean="0"/>
              <a:t>11)</a:t>
            </a:r>
          </a:p>
          <a:p>
            <a:pPr algn="l" rtl="0"/>
            <a:r>
              <a:rPr lang="en-US" dirty="0" err="1" smtClean="0"/>
              <a:t>linspace</a:t>
            </a:r>
            <a:r>
              <a:rPr lang="en-US" dirty="0" smtClean="0"/>
              <a:t>(0,10,11)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ED61C-72CE-4AB6-8DDA-B4E8DBC8CFF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دستور </a:t>
            </a:r>
            <a:r>
              <a:rPr lang="en-US" dirty="0" err="1" smtClean="0"/>
              <a:t>linespace</a:t>
            </a:r>
            <a:r>
              <a:rPr lang="fa-IR" dirty="0" smtClean="0"/>
              <a:t> با سه پارامتر استفاده می‌شود. بین پارامتر اول و دوم به اندازه پارامتر سوم نقطه ایجاد می‌کند.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دستور </a:t>
            </a:r>
            <a:r>
              <a:rPr lang="en-US" dirty="0" err="1" smtClean="0"/>
              <a:t>logspace</a:t>
            </a:r>
            <a:r>
              <a:rPr lang="fa-IR" dirty="0" smtClean="0"/>
              <a:t> با سه پارامتر استفاده می‌شود. بین لگاریتم پارامتر اول و لگاریتم پارامتر دوم به اندازه پارامتر سوم نقطه ایجاد می‌کند.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پیش‌فرض تعداد نقاط </a:t>
            </a:r>
            <a:r>
              <a:rPr lang="en-US" dirty="0" err="1" smtClean="0"/>
              <a:t>linespace</a:t>
            </a:r>
            <a:r>
              <a:rPr lang="fa-IR" dirty="0" smtClean="0"/>
              <a:t> عدد 100 و </a:t>
            </a:r>
            <a:r>
              <a:rPr lang="en-US" dirty="0" err="1" smtClean="0"/>
              <a:t>logspace</a:t>
            </a:r>
            <a:r>
              <a:rPr lang="fa-IR" dirty="0" smtClean="0"/>
              <a:t> عدد 50 می‌باشد.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4FB22-CBF4-439C-A1D3-E600A0DC010D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err="1" smtClean="0"/>
              <a:t>linspace</a:t>
            </a:r>
            <a:r>
              <a:rPr lang="en-US" dirty="0" smtClean="0"/>
              <a:t>(0,50)</a:t>
            </a:r>
          </a:p>
          <a:p>
            <a:pPr rtl="0"/>
            <a:r>
              <a:rPr lang="en-US" dirty="0" err="1" smtClean="0"/>
              <a:t>logspace</a:t>
            </a:r>
            <a:r>
              <a:rPr lang="en-US" dirty="0" smtClean="0"/>
              <a:t>(0,50)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جهت داشتن توضیحات از علامت % استفاده می‌شود.</a:t>
            </a:r>
          </a:p>
          <a:p>
            <a:pPr rtl="0"/>
            <a:r>
              <a:rPr lang="fa-IR" dirty="0" smtClean="0"/>
              <a:t>%</a:t>
            </a:r>
            <a:r>
              <a:rPr lang="en-US" dirty="0" smtClean="0"/>
              <a:t>a = 50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نمایش عدد به صورت نماد علمی به فرم زیر عمل می‌کند.</a:t>
            </a:r>
            <a:endParaRPr lang="en-US" dirty="0" smtClean="0"/>
          </a:p>
          <a:p>
            <a:pPr rtl="0"/>
            <a:r>
              <a:rPr lang="en-US" dirty="0" smtClean="0"/>
              <a:t>x = </a:t>
            </a:r>
            <a:r>
              <a:rPr lang="en-US" dirty="0" err="1" smtClean="0"/>
              <a:t>2e5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0DA1-C1C5-4FAF-A7F3-5A15AFE61F0C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b = [5:-1:1 3 8]</a:t>
            </a:r>
          </a:p>
          <a:p>
            <a:pPr algn="l" rtl="0"/>
            <a:r>
              <a:rPr lang="en-US" dirty="0" smtClean="0"/>
              <a:t>c = [b,</a:t>
            </a:r>
            <a:r>
              <a:rPr lang="fa-IR" dirty="0" smtClean="0"/>
              <a:t> </a:t>
            </a:r>
            <a:r>
              <a:rPr lang="en-US" dirty="0" smtClean="0"/>
              <a:t>0]</a:t>
            </a:r>
          </a:p>
          <a:p>
            <a:pPr algn="l" rtl="0"/>
            <a:r>
              <a:rPr lang="en-US" dirty="0" smtClean="0"/>
              <a:t>d = [a(1:2:5) 1 0]</a:t>
            </a:r>
          </a:p>
          <a:p>
            <a:pPr algn="l" rtl="0"/>
            <a:r>
              <a:rPr lang="en-US" dirty="0" smtClean="0"/>
              <a:t>c, d</a:t>
            </a:r>
          </a:p>
          <a:p>
            <a:pPr algn="l" rtl="0"/>
            <a:r>
              <a:rPr lang="en-US" dirty="0" smtClean="0"/>
              <a:t>who</a:t>
            </a:r>
          </a:p>
          <a:p>
            <a:pPr algn="l" rtl="0"/>
            <a:r>
              <a:rPr lang="en-US" dirty="0" smtClean="0"/>
              <a:t>clear b 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6" y="1419225"/>
            <a:ext cx="906780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3849189" y="3429000"/>
            <a:ext cx="17526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Command Prompt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304800" y="3581400"/>
            <a:ext cx="15240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Files in current directory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7265126" y="4876800"/>
            <a:ext cx="16764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Command History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7467600" y="2590800"/>
            <a:ext cx="13716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Workspace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50520"/>
            <a:ext cx="673327" cy="109728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23A99-8A01-4230-ABA2-F29B270EA598}" type="datetime1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2A211-0B9F-44D8-9335-DA55C3282C1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38F48-CD04-45A2-AA41-314EA71323BB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2^4</a:t>
            </a:r>
          </a:p>
          <a:p>
            <a:pPr algn="l" rtl="0"/>
            <a:r>
              <a:rPr lang="en-US" dirty="0" smtClean="0"/>
              <a:t>a = [1 2 3]</a:t>
            </a:r>
          </a:p>
          <a:p>
            <a:pPr algn="l" rtl="0"/>
            <a:r>
              <a:rPr lang="en-US" dirty="0" err="1" smtClean="0"/>
              <a:t>a.^2</a:t>
            </a:r>
            <a:endParaRPr lang="en-US" dirty="0" smtClean="0"/>
          </a:p>
          <a:p>
            <a:pPr algn="l" rtl="0"/>
            <a:r>
              <a:rPr lang="en-US" dirty="0" err="1" smtClean="0"/>
              <a:t>a.^3</a:t>
            </a:r>
            <a:endParaRPr lang="en-US" dirty="0" smtClean="0"/>
          </a:p>
          <a:p>
            <a:pPr algn="l" rtl="0"/>
            <a:r>
              <a:rPr lang="en-US" dirty="0" smtClean="0"/>
              <a:t>a = 2:3:8</a:t>
            </a:r>
          </a:p>
          <a:p>
            <a:pPr algn="l" rtl="0"/>
            <a:r>
              <a:rPr lang="en-US" dirty="0" smtClean="0"/>
              <a:t>size(a)</a:t>
            </a:r>
          </a:p>
          <a:p>
            <a:pPr algn="l" rtl="0"/>
            <a:r>
              <a:rPr lang="en-US" dirty="0" smtClean="0"/>
              <a:t>b = [a’ a’ a’]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60C0-71C8-4BFD-A0AC-476B55AF21E2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size(b)</a:t>
            </a:r>
          </a:p>
          <a:p>
            <a:pPr algn="l" rtl="0"/>
            <a:r>
              <a:rPr lang="en-US" dirty="0" smtClean="0"/>
              <a:t>c = b(1:2:3, 1:2:3)</a:t>
            </a:r>
          </a:p>
          <a:p>
            <a:pPr algn="l" rtl="0"/>
            <a:r>
              <a:rPr lang="en-US" dirty="0" smtClean="0"/>
              <a:t>size(c)</a:t>
            </a:r>
          </a:p>
          <a:p>
            <a:pPr algn="l" rtl="0"/>
            <a:r>
              <a:rPr lang="en-US" dirty="0" smtClean="0"/>
              <a:t>d = </a:t>
            </a:r>
            <a:r>
              <a:rPr lang="en-US" dirty="0" err="1" smtClean="0"/>
              <a:t>a+b</a:t>
            </a:r>
            <a:r>
              <a:rPr lang="en-US" dirty="0" smtClean="0"/>
              <a:t>(2,</a:t>
            </a:r>
            <a:r>
              <a:rPr lang="fa-IR" dirty="0" smtClean="0"/>
              <a:t> </a:t>
            </a:r>
            <a:r>
              <a:rPr lang="en-US" dirty="0" smtClean="0"/>
              <a:t>:)</a:t>
            </a:r>
          </a:p>
          <a:p>
            <a:pPr algn="l" rtl="0"/>
            <a:r>
              <a:rPr lang="en-US" dirty="0" smtClean="0"/>
              <a:t>size(d)</a:t>
            </a:r>
          </a:p>
          <a:p>
            <a:pPr algn="l" rtl="0"/>
            <a:r>
              <a:rPr lang="en-US" dirty="0" smtClean="0"/>
              <a:t>w = [zeros(1,</a:t>
            </a:r>
            <a:r>
              <a:rPr lang="fa-IR" dirty="0" smtClean="0"/>
              <a:t> </a:t>
            </a:r>
            <a:r>
              <a:rPr lang="en-US" dirty="0" smtClean="0"/>
              <a:t>3) ones(3,1)’ 3:5’]</a:t>
            </a:r>
          </a:p>
          <a:p>
            <a:pPr algn="l" rtl="0"/>
            <a:r>
              <a:rPr lang="en-US" dirty="0" smtClean="0"/>
              <a:t>size(w)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B729E-994F-4E81-8F25-DAF1CC6D917A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b([1,</a:t>
            </a:r>
            <a:r>
              <a:rPr lang="fa-IR" dirty="0" smtClean="0"/>
              <a:t> </a:t>
            </a:r>
            <a:r>
              <a:rPr lang="en-US" dirty="0" smtClean="0"/>
              <a:t>3],</a:t>
            </a:r>
            <a:r>
              <a:rPr lang="fa-IR" dirty="0" smtClean="0"/>
              <a:t> </a:t>
            </a:r>
            <a:r>
              <a:rPr lang="en-US" dirty="0" smtClean="0"/>
              <a:t>2) = b([3,</a:t>
            </a:r>
            <a:r>
              <a:rPr lang="fa-IR" dirty="0" smtClean="0"/>
              <a:t> </a:t>
            </a:r>
            <a:r>
              <a:rPr lang="en-US" dirty="0" smtClean="0"/>
              <a:t>1],</a:t>
            </a:r>
            <a:r>
              <a:rPr lang="fa-IR" dirty="0" smtClean="0"/>
              <a:t> </a:t>
            </a:r>
            <a:r>
              <a:rPr lang="en-US" dirty="0" smtClean="0"/>
              <a:t>2]</a:t>
            </a:r>
          </a:p>
          <a:p>
            <a:pPr algn="l" rtl="0"/>
            <a:r>
              <a:rPr lang="en-US" dirty="0" smtClean="0"/>
              <a:t>Size(b)</a:t>
            </a:r>
          </a:p>
          <a:p>
            <a:pPr algn="l" rtl="0"/>
            <a:r>
              <a:rPr lang="en-US" dirty="0" smtClean="0"/>
              <a:t>e = 1:-1:5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68862-5FC0-4713-9003-6C8235C92230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برای تغییر فرمت نمایش اعداد از دستور </a:t>
            </a:r>
            <a:r>
              <a:rPr lang="en-US" dirty="0" smtClean="0"/>
              <a:t>format</a:t>
            </a:r>
            <a:r>
              <a:rPr lang="fa-IR" dirty="0" smtClean="0"/>
              <a:t> استفاده می‌شود.</a:t>
            </a:r>
            <a:endParaRPr lang="en-US" dirty="0" smtClean="0"/>
          </a:p>
          <a:p>
            <a:pPr algn="just" rtl="0"/>
            <a:r>
              <a:rPr lang="en-US" dirty="0" smtClean="0"/>
              <a:t>format short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اعداد را با 4 رقم اعشار نشان می‌دهد</a:t>
            </a:r>
            <a:r>
              <a:rPr lang="en-US" dirty="0" smtClean="0"/>
              <a:t> </a:t>
            </a:r>
            <a:r>
              <a:rPr lang="fa-IR" dirty="0" smtClean="0"/>
              <a:t>(به صورت پیش‌فرض).</a:t>
            </a:r>
          </a:p>
          <a:p>
            <a:pPr algn="just" rtl="0"/>
            <a:r>
              <a:rPr lang="en-US" dirty="0" smtClean="0"/>
              <a:t>format long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اعداد را با 14 رقم اعشار نشان می‌دهد.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B99E-654B-42D7-96CA-68F3F3D2DE44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format bank</a:t>
            </a:r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اعداد را به صورت 2 رقم اعشار نشان می‌دهد.</a:t>
            </a:r>
            <a:endParaRPr lang="en-US" dirty="0" smtClean="0"/>
          </a:p>
          <a:p>
            <a:pPr algn="l" rtl="0"/>
            <a:r>
              <a:rPr lang="en-US" dirty="0" smtClean="0"/>
              <a:t>format rat</a:t>
            </a:r>
          </a:p>
          <a:p>
            <a:pPr algn="r"/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اعداد را به صورت کسری نشان می‌دهد.</a:t>
            </a:r>
          </a:p>
          <a:p>
            <a:pPr algn="l" rtl="0"/>
            <a:r>
              <a:rPr lang="en-US" dirty="0" smtClean="0"/>
              <a:t>pi</a:t>
            </a:r>
          </a:p>
          <a:p>
            <a:pPr algn="l" rtl="0"/>
            <a:r>
              <a:rPr lang="en-US" dirty="0" smtClean="0"/>
              <a:t>format bank</a:t>
            </a:r>
          </a:p>
          <a:p>
            <a:pPr algn="l" rtl="0"/>
            <a:r>
              <a:rPr lang="en-US" dirty="0" smtClean="0"/>
              <a:t>pi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B47FA-A0FD-4912-A9E9-B9CCA52B3ED3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rtl="0"/>
            <a:r>
              <a:rPr lang="en-US" dirty="0" smtClean="0"/>
              <a:t>pi</a:t>
            </a:r>
          </a:p>
          <a:p>
            <a:pPr rtl="0"/>
            <a:r>
              <a:rPr lang="en-US" dirty="0" smtClean="0"/>
              <a:t>format long</a:t>
            </a:r>
          </a:p>
          <a:p>
            <a:pPr rtl="0"/>
            <a:r>
              <a:rPr lang="en-US" dirty="0" smtClean="0"/>
              <a:t>pi</a:t>
            </a:r>
            <a:endParaRPr lang="fa-IR" dirty="0" smtClean="0"/>
          </a:p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دستور </a:t>
            </a:r>
            <a:r>
              <a:rPr lang="en-US" dirty="0" smtClean="0"/>
              <a:t>format</a:t>
            </a:r>
            <a:r>
              <a:rPr lang="fa-IR" dirty="0" smtClean="0"/>
              <a:t> نمایش تعداد اعشار را به حالت پیش‌فرض آن تبدیل می‌کند.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68AC4-3149-43DD-B158-EB073FBE3437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نرم‌افزار </a:t>
            </a:r>
            <a:r>
              <a:rPr lang="en-US" dirty="0"/>
              <a:t>Matlab</a:t>
            </a:r>
            <a:r>
              <a:rPr lang="fa-IR" dirty="0"/>
              <a:t> دستوراتی درباره عملیات رابطه‌ای دارد. لیست این توابع در دستور زیر است که </a:t>
            </a:r>
            <a:r>
              <a:rPr lang="fa-IR" dirty="0" smtClean="0"/>
              <a:t>در ادامه این </a:t>
            </a:r>
            <a:r>
              <a:rPr lang="fa-IR" dirty="0"/>
              <a:t>توابع بررسی می‌شوند.</a:t>
            </a:r>
          </a:p>
          <a:p>
            <a:pPr rtl="0"/>
            <a:r>
              <a:rPr lang="en-US" dirty="0" smtClean="0"/>
              <a:t>help </a:t>
            </a:r>
            <a:r>
              <a:rPr lang="en-US" dirty="0" err="1"/>
              <a:t>relop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2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3A820-D4FA-44A9-BB9C-0C6C3DC60EF5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97</a:t>
            </a:fld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endParaRPr lang="fa-IR" dirty="0" smtClean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68105"/>
              </p:ext>
            </p:extLst>
          </p:nvPr>
        </p:nvGraphicFramePr>
        <p:xfrm>
          <a:off x="1524000" y="1986280"/>
          <a:ext cx="6096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توضیحات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تابع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بزرگ‌تر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&lt;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کوچک‌تر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&gt;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بزرگ‌تر یا مساوی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=&lt;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کوچک‌تر یا مساوی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=&gt;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مساوی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==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مخالف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 smtClean="0">
                          <a:cs typeface="B Kamran" pitchFamily="2" charset="-78"/>
                        </a:rPr>
                        <a:t>=~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Kamran" pitchFamily="2" charset="-78"/>
                        </a:rPr>
                        <a:t>اپراتور عطف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cs typeface="B Kamran" pitchFamily="2" charset="-78"/>
                        </a:rPr>
                        <a:t>&amp;</a:t>
                      </a:r>
                      <a:endParaRPr lang="en-US" sz="2400" dirty="0"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41B9-8D28-49B7-BADB-6735679457D1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914400" y="1981200"/>
          <a:ext cx="77724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توضیحات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تایع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عطف سریع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&amp;&amp;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اپراتور فصلی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|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فصل</a:t>
                      </a:r>
                      <a:r>
                        <a:rPr lang="fa-IR" baseline="0" dirty="0" smtClean="0">
                          <a:cs typeface="B Kamran" pitchFamily="2" charset="-78"/>
                        </a:rPr>
                        <a:t> سریع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||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نقیض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cs typeface="B Kamran" pitchFamily="2" charset="-78"/>
                        </a:rPr>
                        <a:t>~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Kamran" pitchFamily="2" charset="-78"/>
                        </a:rPr>
                        <a:t>یای</a:t>
                      </a:r>
                      <a:r>
                        <a:rPr lang="fa-IR" baseline="0" dirty="0" smtClean="0">
                          <a:cs typeface="B Kamran" pitchFamily="2" charset="-78"/>
                        </a:rPr>
                        <a:t> انحصاری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cs typeface="B Kamran" pitchFamily="2" charset="-78"/>
                        </a:rPr>
                        <a:t>xor</a:t>
                      </a:r>
                      <a:endParaRPr lang="en-US" dirty="0">
                        <a:cs typeface="B Kamra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A9F50-7271-41B3-9B92-507C9021A208}" type="datetime1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Alimohammad Latif &amp; MohammadReza DehghaniMahmoudAbadi, Yazd University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solidFill>
                  <a:schemeClr val="accent1"/>
                </a:solidFill>
              </a:rPr>
              <a:t>☺ </a:t>
            </a:r>
            <a:r>
              <a:rPr lang="fa-IR" dirty="0" smtClean="0"/>
              <a:t>چند مثال</a:t>
            </a:r>
          </a:p>
          <a:p>
            <a:pPr rtl="0"/>
            <a:r>
              <a:rPr lang="en-US" dirty="0" err="1" smtClean="0"/>
              <a:t>tf</a:t>
            </a:r>
            <a:r>
              <a:rPr lang="en-US" dirty="0" smtClean="0"/>
              <a:t> = [30 40 50 60 70]&gt;40</a:t>
            </a:r>
          </a:p>
          <a:p>
            <a:pPr rtl="0"/>
            <a:r>
              <a:rPr lang="en-US" dirty="0" smtClean="0"/>
              <a:t>a = [2.5 6.7 9.2 </a:t>
            </a:r>
            <a:r>
              <a:rPr lang="en-US" dirty="0" err="1" smtClean="0"/>
              <a:t>inf</a:t>
            </a:r>
            <a:r>
              <a:rPr lang="en-US" dirty="0" smtClean="0"/>
              <a:t> 4.8 </a:t>
            </a:r>
            <a:r>
              <a:rPr lang="en-US" dirty="0" err="1" smtClean="0"/>
              <a:t>NaN</a:t>
            </a:r>
            <a:r>
              <a:rPr lang="en-US" dirty="0" smtClean="0"/>
              <a:t>];</a:t>
            </a:r>
          </a:p>
          <a:p>
            <a:pPr rtl="0"/>
            <a:r>
              <a:rPr lang="en-US" dirty="0" smtClean="0"/>
              <a:t>b = </a:t>
            </a:r>
            <a:r>
              <a:rPr lang="en-US" dirty="0" err="1" smtClean="0"/>
              <a:t>isfinite</a:t>
            </a:r>
            <a:r>
              <a:rPr lang="en-US" dirty="0" smtClean="0"/>
              <a:t>(a)</a:t>
            </a:r>
          </a:p>
          <a:p>
            <a:pPr rtl="0"/>
            <a:r>
              <a:rPr lang="en-US" dirty="0" smtClean="0"/>
              <a:t>c = </a:t>
            </a:r>
            <a:r>
              <a:rPr lang="en-US" dirty="0" err="1" smtClean="0"/>
              <a:t>islogical</a:t>
            </a:r>
            <a:r>
              <a:rPr lang="en-US" dirty="0" smtClean="0"/>
              <a:t>(a)</a:t>
            </a:r>
          </a:p>
          <a:p>
            <a:pPr rtl="0"/>
            <a:r>
              <a:rPr lang="en-US" dirty="0" smtClean="0"/>
              <a:t>d = </a:t>
            </a:r>
            <a:r>
              <a:rPr lang="en-US" dirty="0" err="1" smtClean="0"/>
              <a:t>islogical</a:t>
            </a:r>
            <a:r>
              <a:rPr lang="en-US" dirty="0" smtClean="0"/>
              <a:t>(b)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C5171-61AB-4A0A-8E88-74AA1CBEC884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1815</TotalTime>
  <Words>6144</Words>
  <Application>Microsoft Office PowerPoint</Application>
  <PresentationFormat>On-screen Show (4:3)</PresentationFormat>
  <Paragraphs>1227</Paragraphs>
  <Slides>135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135</vt:i4>
      </vt:variant>
    </vt:vector>
  </HeadingPairs>
  <TitlesOfParts>
    <vt:vector size="147" baseType="lpstr">
      <vt:lpstr>Arial</vt:lpstr>
      <vt:lpstr>Franklin Gothic Book</vt:lpstr>
      <vt:lpstr>Perpetua</vt:lpstr>
      <vt:lpstr>B Kamran</vt:lpstr>
      <vt:lpstr>Calibri</vt:lpstr>
      <vt:lpstr>Dast Nevis</vt:lpstr>
      <vt:lpstr>Wingdings 2</vt:lpstr>
      <vt:lpstr>IranNastaliq</vt:lpstr>
      <vt:lpstr>Times New Roman</vt:lpstr>
      <vt:lpstr>Tahoma</vt:lpstr>
      <vt:lpstr>Equity</vt:lpstr>
      <vt:lpstr>Custom Design</vt:lpstr>
      <vt:lpstr>PowerPoint Presentation</vt:lpstr>
      <vt:lpstr>PowerPoint Presentation</vt:lpstr>
      <vt:lpstr>آموزش نرم افزار Matlab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آموزش نرم افزار Matlab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آموزش Matlab</dc:title>
  <dc:creator>Latif</dc:creator>
  <cp:lastModifiedBy>majid</cp:lastModifiedBy>
  <cp:revision>412</cp:revision>
  <dcterms:created xsi:type="dcterms:W3CDTF">2011-08-16T19:27:53Z</dcterms:created>
  <dcterms:modified xsi:type="dcterms:W3CDTF">2013-02-11T08:10:12Z</dcterms:modified>
</cp:coreProperties>
</file>